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300" r:id="rId2"/>
    <p:sldId id="332" r:id="rId3"/>
    <p:sldId id="343" r:id="rId4"/>
    <p:sldId id="373" r:id="rId5"/>
    <p:sldId id="337" r:id="rId6"/>
    <p:sldId id="380" r:id="rId7"/>
    <p:sldId id="352" r:id="rId8"/>
    <p:sldId id="381" r:id="rId9"/>
    <p:sldId id="377" r:id="rId10"/>
    <p:sldId id="375" r:id="rId11"/>
    <p:sldId id="378" r:id="rId12"/>
    <p:sldId id="257" r:id="rId13"/>
    <p:sldId id="372" r:id="rId14"/>
    <p:sldId id="379" r:id="rId15"/>
    <p:sldId id="346" r:id="rId16"/>
    <p:sldId id="295" r:id="rId17"/>
    <p:sldId id="347" r:id="rId18"/>
    <p:sldId id="339" r:id="rId19"/>
    <p:sldId id="354" r:id="rId20"/>
    <p:sldId id="351" r:id="rId21"/>
    <p:sldId id="358" r:id="rId22"/>
    <p:sldId id="348" r:id="rId23"/>
    <p:sldId id="363" r:id="rId24"/>
    <p:sldId id="359" r:id="rId25"/>
    <p:sldId id="294" r:id="rId26"/>
    <p:sldId id="334" r:id="rId27"/>
    <p:sldId id="364" r:id="rId28"/>
    <p:sldId id="335" r:id="rId29"/>
    <p:sldId id="330" r:id="rId30"/>
    <p:sldId id="308" r:id="rId31"/>
    <p:sldId id="360" r:id="rId32"/>
    <p:sldId id="382" r:id="rId33"/>
    <p:sldId id="366" r:id="rId34"/>
    <p:sldId id="349" r:id="rId35"/>
    <p:sldId id="368" r:id="rId36"/>
    <p:sldId id="365" r:id="rId37"/>
    <p:sldId id="33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na Ghosh" initials="AG" lastIdx="22" clrIdx="0">
    <p:extLst>
      <p:ext uri="{19B8F6BF-5375-455C-9EA6-DF929625EA0E}">
        <p15:presenceInfo xmlns:p15="http://schemas.microsoft.com/office/powerpoint/2012/main" userId="34728526a1b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A02"/>
    <a:srgbClr val="EAAD8C"/>
    <a:srgbClr val="43BB8D"/>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2281B-3BA1-4D4F-8C3B-B357D47394F6}" v="427" dt="2021-09-23T08:02:27.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578"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rabh Shukla CTR" userId="b1cbec1b-cd58-4ca7-8bf7-a5c21906f8ba" providerId="ADAL" clId="{0502281B-3BA1-4D4F-8C3B-B357D47394F6}"/>
    <pc:docChg chg="undo custSel addSld delSld modSld">
      <pc:chgData name="Saurabh Shukla CTR" userId="b1cbec1b-cd58-4ca7-8bf7-a5c21906f8ba" providerId="ADAL" clId="{0502281B-3BA1-4D4F-8C3B-B357D47394F6}" dt="2021-09-23T08:06:28.017" v="3717" actId="1036"/>
      <pc:docMkLst>
        <pc:docMk/>
      </pc:docMkLst>
      <pc:sldChg chg="addSp delSp modSp mod">
        <pc:chgData name="Saurabh Shukla CTR" userId="b1cbec1b-cd58-4ca7-8bf7-a5c21906f8ba" providerId="ADAL" clId="{0502281B-3BA1-4D4F-8C3B-B357D47394F6}" dt="2021-09-23T08:06:28.017" v="3717" actId="1036"/>
        <pc:sldMkLst>
          <pc:docMk/>
          <pc:sldMk cId="4200083797" sldId="323"/>
        </pc:sldMkLst>
        <pc:spChg chg="mod">
          <ac:chgData name="Saurabh Shukla CTR" userId="b1cbec1b-cd58-4ca7-8bf7-a5c21906f8ba" providerId="ADAL" clId="{0502281B-3BA1-4D4F-8C3B-B357D47394F6}" dt="2021-09-23T08:06:28.017" v="3717" actId="1036"/>
          <ac:spMkLst>
            <pc:docMk/>
            <pc:sldMk cId="4200083797" sldId="323"/>
            <ac:spMk id="23" creationId="{420CA094-41D7-4312-B9E1-63D699283CBF}"/>
          </ac:spMkLst>
        </pc:spChg>
        <pc:spChg chg="del">
          <ac:chgData name="Saurabh Shukla CTR" userId="b1cbec1b-cd58-4ca7-8bf7-a5c21906f8ba" providerId="ADAL" clId="{0502281B-3BA1-4D4F-8C3B-B357D47394F6}" dt="2021-09-23T06:40:51.182" v="42" actId="478"/>
          <ac:spMkLst>
            <pc:docMk/>
            <pc:sldMk cId="4200083797" sldId="323"/>
            <ac:spMk id="36" creationId="{5F44AD29-9B34-4DBB-A0F3-7749E10E1322}"/>
          </ac:spMkLst>
        </pc:spChg>
        <pc:spChg chg="del mod">
          <ac:chgData name="Saurabh Shukla CTR" userId="b1cbec1b-cd58-4ca7-8bf7-a5c21906f8ba" providerId="ADAL" clId="{0502281B-3BA1-4D4F-8C3B-B357D47394F6}" dt="2021-09-23T06:40:51.182" v="42" actId="478"/>
          <ac:spMkLst>
            <pc:docMk/>
            <pc:sldMk cId="4200083797" sldId="323"/>
            <ac:spMk id="38" creationId="{71A8B1EF-ED51-44C9-818D-0553459A0941}"/>
          </ac:spMkLst>
        </pc:spChg>
        <pc:spChg chg="del mod">
          <ac:chgData name="Saurabh Shukla CTR" userId="b1cbec1b-cd58-4ca7-8bf7-a5c21906f8ba" providerId="ADAL" clId="{0502281B-3BA1-4D4F-8C3B-B357D47394F6}" dt="2021-09-23T06:40:51.182" v="42" actId="478"/>
          <ac:spMkLst>
            <pc:docMk/>
            <pc:sldMk cId="4200083797" sldId="323"/>
            <ac:spMk id="41" creationId="{F0259D13-E5D1-4F57-A0C3-0C5D746AAC87}"/>
          </ac:spMkLst>
        </pc:spChg>
        <pc:spChg chg="del">
          <ac:chgData name="Saurabh Shukla CTR" userId="b1cbec1b-cd58-4ca7-8bf7-a5c21906f8ba" providerId="ADAL" clId="{0502281B-3BA1-4D4F-8C3B-B357D47394F6}" dt="2021-09-23T06:40:51.182" v="42" actId="478"/>
          <ac:spMkLst>
            <pc:docMk/>
            <pc:sldMk cId="4200083797" sldId="323"/>
            <ac:spMk id="42" creationId="{AF6E6394-8ABD-4B42-9376-0F7967D2EBF7}"/>
          </ac:spMkLst>
        </pc:spChg>
        <pc:spChg chg="del">
          <ac:chgData name="Saurabh Shukla CTR" userId="b1cbec1b-cd58-4ca7-8bf7-a5c21906f8ba" providerId="ADAL" clId="{0502281B-3BA1-4D4F-8C3B-B357D47394F6}" dt="2021-09-23T06:40:51.182" v="42" actId="478"/>
          <ac:spMkLst>
            <pc:docMk/>
            <pc:sldMk cId="4200083797" sldId="323"/>
            <ac:spMk id="43" creationId="{BE586BDE-71C7-4C85-944B-F5E06BFFDB26}"/>
          </ac:spMkLst>
        </pc:spChg>
        <pc:spChg chg="del">
          <ac:chgData name="Saurabh Shukla CTR" userId="b1cbec1b-cd58-4ca7-8bf7-a5c21906f8ba" providerId="ADAL" clId="{0502281B-3BA1-4D4F-8C3B-B357D47394F6}" dt="2021-09-23T06:40:51.182" v="42" actId="478"/>
          <ac:spMkLst>
            <pc:docMk/>
            <pc:sldMk cId="4200083797" sldId="323"/>
            <ac:spMk id="44" creationId="{0EC19145-4F81-4B69-945C-11F9A73B3D89}"/>
          </ac:spMkLst>
        </pc:spChg>
        <pc:spChg chg="del">
          <ac:chgData name="Saurabh Shukla CTR" userId="b1cbec1b-cd58-4ca7-8bf7-a5c21906f8ba" providerId="ADAL" clId="{0502281B-3BA1-4D4F-8C3B-B357D47394F6}" dt="2021-09-23T06:40:51.182" v="42" actId="478"/>
          <ac:spMkLst>
            <pc:docMk/>
            <pc:sldMk cId="4200083797" sldId="323"/>
            <ac:spMk id="45" creationId="{BE586BDE-71C7-4C85-944B-F5E06BFFDB26}"/>
          </ac:spMkLst>
        </pc:spChg>
        <pc:spChg chg="del">
          <ac:chgData name="Saurabh Shukla CTR" userId="b1cbec1b-cd58-4ca7-8bf7-a5c21906f8ba" providerId="ADAL" clId="{0502281B-3BA1-4D4F-8C3B-B357D47394F6}" dt="2021-09-23T06:40:51.182" v="42" actId="478"/>
          <ac:spMkLst>
            <pc:docMk/>
            <pc:sldMk cId="4200083797" sldId="323"/>
            <ac:spMk id="46" creationId="{0EC19145-4F81-4B69-945C-11F9A73B3D89}"/>
          </ac:spMkLst>
        </pc:spChg>
        <pc:spChg chg="del">
          <ac:chgData name="Saurabh Shukla CTR" userId="b1cbec1b-cd58-4ca7-8bf7-a5c21906f8ba" providerId="ADAL" clId="{0502281B-3BA1-4D4F-8C3B-B357D47394F6}" dt="2021-09-23T06:40:51.182" v="42" actId="478"/>
          <ac:spMkLst>
            <pc:docMk/>
            <pc:sldMk cId="4200083797" sldId="323"/>
            <ac:spMk id="48" creationId="{BE586BDE-71C7-4C85-944B-F5E06BFFDB26}"/>
          </ac:spMkLst>
        </pc:spChg>
        <pc:spChg chg="mod">
          <ac:chgData name="Saurabh Shukla CTR" userId="b1cbec1b-cd58-4ca7-8bf7-a5c21906f8ba" providerId="ADAL" clId="{0502281B-3BA1-4D4F-8C3B-B357D47394F6}" dt="2021-09-23T08:06:28.017" v="3717" actId="1036"/>
          <ac:spMkLst>
            <pc:docMk/>
            <pc:sldMk cId="4200083797" sldId="323"/>
            <ac:spMk id="72" creationId="{420CA094-41D7-4312-B9E1-63D699283CBF}"/>
          </ac:spMkLst>
        </pc:spChg>
        <pc:spChg chg="mod">
          <ac:chgData name="Saurabh Shukla CTR" userId="b1cbec1b-cd58-4ca7-8bf7-a5c21906f8ba" providerId="ADAL" clId="{0502281B-3BA1-4D4F-8C3B-B357D47394F6}" dt="2021-09-23T07:15:14.014" v="1614" actId="208"/>
          <ac:spMkLst>
            <pc:docMk/>
            <pc:sldMk cId="4200083797" sldId="323"/>
            <ac:spMk id="73" creationId="{5F44AD29-9B34-4DBB-A0F3-7749E10E1322}"/>
          </ac:spMkLst>
        </pc:spChg>
        <pc:spChg chg="mod">
          <ac:chgData name="Saurabh Shukla CTR" userId="b1cbec1b-cd58-4ca7-8bf7-a5c21906f8ba" providerId="ADAL" clId="{0502281B-3BA1-4D4F-8C3B-B357D47394F6}" dt="2021-09-23T07:12:10.970" v="1576" actId="1035"/>
          <ac:spMkLst>
            <pc:docMk/>
            <pc:sldMk cId="4200083797" sldId="323"/>
            <ac:spMk id="74" creationId="{00000000-0000-0000-0000-000000000000}"/>
          </ac:spMkLst>
        </pc:spChg>
        <pc:spChg chg="mod">
          <ac:chgData name="Saurabh Shukla CTR" userId="b1cbec1b-cd58-4ca7-8bf7-a5c21906f8ba" providerId="ADAL" clId="{0502281B-3BA1-4D4F-8C3B-B357D47394F6}" dt="2021-09-23T07:12:10.970" v="1576" actId="1035"/>
          <ac:spMkLst>
            <pc:docMk/>
            <pc:sldMk cId="4200083797" sldId="323"/>
            <ac:spMk id="75"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78"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79"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0"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1"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2"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3"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4" creationId="{00000000-0000-0000-0000-000000000000}"/>
          </ac:spMkLst>
        </pc:spChg>
        <pc:spChg chg="mod">
          <ac:chgData name="Saurabh Shukla CTR" userId="b1cbec1b-cd58-4ca7-8bf7-a5c21906f8ba" providerId="ADAL" clId="{0502281B-3BA1-4D4F-8C3B-B357D47394F6}" dt="2021-09-23T08:06:09.308" v="3714" actId="14861"/>
          <ac:spMkLst>
            <pc:docMk/>
            <pc:sldMk cId="4200083797" sldId="323"/>
            <ac:spMk id="85"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86"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87"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88"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89"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90" creationId="{71A8B1EF-ED51-44C9-818D-0553459A0941}"/>
          </ac:spMkLst>
        </pc:spChg>
        <pc:spChg chg="mod">
          <ac:chgData name="Saurabh Shukla CTR" userId="b1cbec1b-cd58-4ca7-8bf7-a5c21906f8ba" providerId="ADAL" clId="{0502281B-3BA1-4D4F-8C3B-B357D47394F6}" dt="2021-09-23T08:06:09.308" v="3714" actId="14861"/>
          <ac:spMkLst>
            <pc:docMk/>
            <pc:sldMk cId="4200083797" sldId="323"/>
            <ac:spMk id="91" creationId="{71A8B1EF-ED51-44C9-818D-0553459A0941}"/>
          </ac:spMkLst>
        </pc:spChg>
        <pc:graphicFrameChg chg="add mod modGraphic">
          <ac:chgData name="Saurabh Shukla CTR" userId="b1cbec1b-cd58-4ca7-8bf7-a5c21906f8ba" providerId="ADAL" clId="{0502281B-3BA1-4D4F-8C3B-B357D47394F6}" dt="2021-09-23T07:14:10.224" v="1609" actId="207"/>
          <ac:graphicFrameMkLst>
            <pc:docMk/>
            <pc:sldMk cId="4200083797" sldId="323"/>
            <ac:graphicFrameMk id="3" creationId="{50D2469F-F989-41B7-A6FF-9372D2709DE5}"/>
          </ac:graphicFrameMkLst>
        </pc:graphicFrameChg>
        <pc:graphicFrameChg chg="add mod modGraphic">
          <ac:chgData name="Saurabh Shukla CTR" userId="b1cbec1b-cd58-4ca7-8bf7-a5c21906f8ba" providerId="ADAL" clId="{0502281B-3BA1-4D4F-8C3B-B357D47394F6}" dt="2021-09-23T07:14:14.910" v="1610" actId="207"/>
          <ac:graphicFrameMkLst>
            <pc:docMk/>
            <pc:sldMk cId="4200083797" sldId="323"/>
            <ac:graphicFrameMk id="32" creationId="{F48E6789-5A08-479F-B53F-85C060EEFF0C}"/>
          </ac:graphicFrameMkLst>
        </pc:graphicFrameChg>
      </pc:sldChg>
      <pc:sldChg chg="new del">
        <pc:chgData name="Saurabh Shukla CTR" userId="b1cbec1b-cd58-4ca7-8bf7-a5c21906f8ba" providerId="ADAL" clId="{0502281B-3BA1-4D4F-8C3B-B357D47394F6}" dt="2021-09-23T07:16:07.067" v="1617" actId="47"/>
        <pc:sldMkLst>
          <pc:docMk/>
          <pc:sldMk cId="532425374" sldId="338"/>
        </pc:sldMkLst>
      </pc:sldChg>
      <pc:sldChg chg="addSp delSp modSp add mod">
        <pc:chgData name="Saurabh Shukla CTR" userId="b1cbec1b-cd58-4ca7-8bf7-a5c21906f8ba" providerId="ADAL" clId="{0502281B-3BA1-4D4F-8C3B-B357D47394F6}" dt="2021-09-23T08:05:41.830" v="3711" actId="14861"/>
        <pc:sldMkLst>
          <pc:docMk/>
          <pc:sldMk cId="406933833" sldId="339"/>
        </pc:sldMkLst>
        <pc:spChg chg="mod">
          <ac:chgData name="Saurabh Shukla CTR" userId="b1cbec1b-cd58-4ca7-8bf7-a5c21906f8ba" providerId="ADAL" clId="{0502281B-3BA1-4D4F-8C3B-B357D47394F6}" dt="2021-09-23T08:03:57.056" v="3699" actId="1036"/>
          <ac:spMkLst>
            <pc:docMk/>
            <pc:sldMk cId="406933833" sldId="339"/>
            <ac:spMk id="2" creationId="{00000000-0000-0000-0000-000000000000}"/>
          </ac:spMkLst>
        </pc:spChg>
        <pc:spChg chg="add mod">
          <ac:chgData name="Saurabh Shukla CTR" userId="b1cbec1b-cd58-4ca7-8bf7-a5c21906f8ba" providerId="ADAL" clId="{0502281B-3BA1-4D4F-8C3B-B357D47394F6}" dt="2021-09-23T08:05:41.830" v="3711" actId="14861"/>
          <ac:spMkLst>
            <pc:docMk/>
            <pc:sldMk cId="406933833" sldId="339"/>
            <ac:spMk id="5" creationId="{DF3BD1F0-78F6-445B-91CC-934E5D101336}"/>
          </ac:spMkLst>
        </pc:spChg>
        <pc:spChg chg="add del">
          <ac:chgData name="Saurabh Shukla CTR" userId="b1cbec1b-cd58-4ca7-8bf7-a5c21906f8ba" providerId="ADAL" clId="{0502281B-3BA1-4D4F-8C3B-B357D47394F6}" dt="2021-09-23T08:01:59.684" v="3668" actId="478"/>
          <ac:spMkLst>
            <pc:docMk/>
            <pc:sldMk cId="406933833" sldId="339"/>
            <ac:spMk id="6" creationId="{C33EC204-AF27-427E-88BB-823AF02CE907}"/>
          </ac:spMkLst>
        </pc:spChg>
        <pc:spChg chg="del">
          <ac:chgData name="Saurabh Shukla CTR" userId="b1cbec1b-cd58-4ca7-8bf7-a5c21906f8ba" providerId="ADAL" clId="{0502281B-3BA1-4D4F-8C3B-B357D47394F6}" dt="2021-09-23T07:16:38.404" v="1684" actId="478"/>
          <ac:spMkLst>
            <pc:docMk/>
            <pc:sldMk cId="406933833" sldId="339"/>
            <ac:spMk id="23" creationId="{420CA094-41D7-4312-B9E1-63D699283CBF}"/>
          </ac:spMkLst>
        </pc:spChg>
        <pc:spChg chg="add mod">
          <ac:chgData name="Saurabh Shukla CTR" userId="b1cbec1b-cd58-4ca7-8bf7-a5c21906f8ba" providerId="ADAL" clId="{0502281B-3BA1-4D4F-8C3B-B357D47394F6}" dt="2021-09-23T08:05:41.830" v="3711" actId="14861"/>
          <ac:spMkLst>
            <pc:docMk/>
            <pc:sldMk cId="406933833" sldId="339"/>
            <ac:spMk id="26" creationId="{C4797BAB-4C9B-4C01-9F15-A70991493CE8}"/>
          </ac:spMkLst>
        </pc:spChg>
        <pc:spChg chg="add mod">
          <ac:chgData name="Saurabh Shukla CTR" userId="b1cbec1b-cd58-4ca7-8bf7-a5c21906f8ba" providerId="ADAL" clId="{0502281B-3BA1-4D4F-8C3B-B357D47394F6}" dt="2021-09-23T08:05:41.830" v="3711" actId="14861"/>
          <ac:spMkLst>
            <pc:docMk/>
            <pc:sldMk cId="406933833" sldId="339"/>
            <ac:spMk id="27" creationId="{FCF96C5F-D9FE-4B0C-99B2-8F07995F4FFA}"/>
          </ac:spMkLst>
        </pc:spChg>
        <pc:spChg chg="add mod">
          <ac:chgData name="Saurabh Shukla CTR" userId="b1cbec1b-cd58-4ca7-8bf7-a5c21906f8ba" providerId="ADAL" clId="{0502281B-3BA1-4D4F-8C3B-B357D47394F6}" dt="2021-09-23T08:05:41.830" v="3711" actId="14861"/>
          <ac:spMkLst>
            <pc:docMk/>
            <pc:sldMk cId="406933833" sldId="339"/>
            <ac:spMk id="28" creationId="{D4601DEE-D431-47CC-88E2-15C64774C8CF}"/>
          </ac:spMkLst>
        </pc:spChg>
        <pc:spChg chg="add mod">
          <ac:chgData name="Saurabh Shukla CTR" userId="b1cbec1b-cd58-4ca7-8bf7-a5c21906f8ba" providerId="ADAL" clId="{0502281B-3BA1-4D4F-8C3B-B357D47394F6}" dt="2021-09-23T08:05:41.830" v="3711" actId="14861"/>
          <ac:spMkLst>
            <pc:docMk/>
            <pc:sldMk cId="406933833" sldId="339"/>
            <ac:spMk id="29" creationId="{DD72791E-C4E0-467B-B7FB-7379EC72D136}"/>
          </ac:spMkLst>
        </pc:spChg>
        <pc:spChg chg="add mod">
          <ac:chgData name="Saurabh Shukla CTR" userId="b1cbec1b-cd58-4ca7-8bf7-a5c21906f8ba" providerId="ADAL" clId="{0502281B-3BA1-4D4F-8C3B-B357D47394F6}" dt="2021-09-23T08:05:41.830" v="3711" actId="14861"/>
          <ac:spMkLst>
            <pc:docMk/>
            <pc:sldMk cId="406933833" sldId="339"/>
            <ac:spMk id="30" creationId="{3C923D5E-74D4-4957-9709-282B1D63CCC5}"/>
          </ac:spMkLst>
        </pc:spChg>
        <pc:spChg chg="add mod">
          <ac:chgData name="Saurabh Shukla CTR" userId="b1cbec1b-cd58-4ca7-8bf7-a5c21906f8ba" providerId="ADAL" clId="{0502281B-3BA1-4D4F-8C3B-B357D47394F6}" dt="2021-09-23T08:05:41.830" v="3711" actId="14861"/>
          <ac:spMkLst>
            <pc:docMk/>
            <pc:sldMk cId="406933833" sldId="339"/>
            <ac:spMk id="31" creationId="{D2549E44-DD80-457E-B6AC-D5410F26C823}"/>
          </ac:spMkLst>
        </pc:spChg>
        <pc:spChg chg="add mod">
          <ac:chgData name="Saurabh Shukla CTR" userId="b1cbec1b-cd58-4ca7-8bf7-a5c21906f8ba" providerId="ADAL" clId="{0502281B-3BA1-4D4F-8C3B-B357D47394F6}" dt="2021-09-23T08:05:41.830" v="3711" actId="14861"/>
          <ac:spMkLst>
            <pc:docMk/>
            <pc:sldMk cId="406933833" sldId="339"/>
            <ac:spMk id="33" creationId="{203E2282-1E25-4680-929B-77A1B8415CAC}"/>
          </ac:spMkLst>
        </pc:spChg>
        <pc:spChg chg="add mod">
          <ac:chgData name="Saurabh Shukla CTR" userId="b1cbec1b-cd58-4ca7-8bf7-a5c21906f8ba" providerId="ADAL" clId="{0502281B-3BA1-4D4F-8C3B-B357D47394F6}" dt="2021-09-23T08:05:41.830" v="3711" actId="14861"/>
          <ac:spMkLst>
            <pc:docMk/>
            <pc:sldMk cId="406933833" sldId="339"/>
            <ac:spMk id="34" creationId="{E075BA54-3A4D-475F-B8DA-323BB63E4046}"/>
          </ac:spMkLst>
        </pc:spChg>
        <pc:spChg chg="add mod">
          <ac:chgData name="Saurabh Shukla CTR" userId="b1cbec1b-cd58-4ca7-8bf7-a5c21906f8ba" providerId="ADAL" clId="{0502281B-3BA1-4D4F-8C3B-B357D47394F6}" dt="2021-09-23T08:05:41.830" v="3711" actId="14861"/>
          <ac:spMkLst>
            <pc:docMk/>
            <pc:sldMk cId="406933833" sldId="339"/>
            <ac:spMk id="35" creationId="{8155A470-DAC7-4686-A0D4-D7AE0C486DC8}"/>
          </ac:spMkLst>
        </pc:spChg>
        <pc:spChg chg="add mod">
          <ac:chgData name="Saurabh Shukla CTR" userId="b1cbec1b-cd58-4ca7-8bf7-a5c21906f8ba" providerId="ADAL" clId="{0502281B-3BA1-4D4F-8C3B-B357D47394F6}" dt="2021-09-23T08:05:41.830" v="3711" actId="14861"/>
          <ac:spMkLst>
            <pc:docMk/>
            <pc:sldMk cId="406933833" sldId="339"/>
            <ac:spMk id="36" creationId="{3A375BB1-BFB9-427E-98E9-3D5324A55F39}"/>
          </ac:spMkLst>
        </pc:spChg>
        <pc:spChg chg="add mod">
          <ac:chgData name="Saurabh Shukla CTR" userId="b1cbec1b-cd58-4ca7-8bf7-a5c21906f8ba" providerId="ADAL" clId="{0502281B-3BA1-4D4F-8C3B-B357D47394F6}" dt="2021-09-23T08:05:41.830" v="3711" actId="14861"/>
          <ac:spMkLst>
            <pc:docMk/>
            <pc:sldMk cId="406933833" sldId="339"/>
            <ac:spMk id="37" creationId="{FCDC878D-A972-40A1-A1A0-992ABAC10B1D}"/>
          </ac:spMkLst>
        </pc:spChg>
        <pc:spChg chg="add mod">
          <ac:chgData name="Saurabh Shukla CTR" userId="b1cbec1b-cd58-4ca7-8bf7-a5c21906f8ba" providerId="ADAL" clId="{0502281B-3BA1-4D4F-8C3B-B357D47394F6}" dt="2021-09-23T08:05:41.830" v="3711" actId="14861"/>
          <ac:spMkLst>
            <pc:docMk/>
            <pc:sldMk cId="406933833" sldId="339"/>
            <ac:spMk id="38" creationId="{58F86DC3-6DD6-4447-A052-2D2A2B80ACAD}"/>
          </ac:spMkLst>
        </pc:spChg>
        <pc:spChg chg="add del mod">
          <ac:chgData name="Saurabh Shukla CTR" userId="b1cbec1b-cd58-4ca7-8bf7-a5c21906f8ba" providerId="ADAL" clId="{0502281B-3BA1-4D4F-8C3B-B357D47394F6}" dt="2021-09-23T07:54:53.327" v="2973" actId="478"/>
          <ac:spMkLst>
            <pc:docMk/>
            <pc:sldMk cId="406933833" sldId="339"/>
            <ac:spMk id="39" creationId="{05792570-DFAD-4628-8F8F-0395E2BA3B9B}"/>
          </ac:spMkLst>
        </pc:spChg>
        <pc:spChg chg="del">
          <ac:chgData name="Saurabh Shukla CTR" userId="b1cbec1b-cd58-4ca7-8bf7-a5c21906f8ba" providerId="ADAL" clId="{0502281B-3BA1-4D4F-8C3B-B357D47394F6}" dt="2021-09-23T07:16:38.404" v="1684" actId="478"/>
          <ac:spMkLst>
            <pc:docMk/>
            <pc:sldMk cId="406933833" sldId="339"/>
            <ac:spMk id="72" creationId="{420CA094-41D7-4312-B9E1-63D699283CBF}"/>
          </ac:spMkLst>
        </pc:spChg>
        <pc:spChg chg="del">
          <ac:chgData name="Saurabh Shukla CTR" userId="b1cbec1b-cd58-4ca7-8bf7-a5c21906f8ba" providerId="ADAL" clId="{0502281B-3BA1-4D4F-8C3B-B357D47394F6}" dt="2021-09-23T07:16:38.404" v="1684" actId="478"/>
          <ac:spMkLst>
            <pc:docMk/>
            <pc:sldMk cId="406933833" sldId="339"/>
            <ac:spMk id="73" creationId="{5F44AD29-9B34-4DBB-A0F3-7749E10E1322}"/>
          </ac:spMkLst>
        </pc:spChg>
        <pc:spChg chg="del">
          <ac:chgData name="Saurabh Shukla CTR" userId="b1cbec1b-cd58-4ca7-8bf7-a5c21906f8ba" providerId="ADAL" clId="{0502281B-3BA1-4D4F-8C3B-B357D47394F6}" dt="2021-09-23T07:16:38.404" v="1684" actId="478"/>
          <ac:spMkLst>
            <pc:docMk/>
            <pc:sldMk cId="406933833" sldId="339"/>
            <ac:spMk id="74"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75"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78"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79"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0"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1"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2"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3"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4" creationId="{00000000-0000-0000-0000-000000000000}"/>
          </ac:spMkLst>
        </pc:spChg>
        <pc:spChg chg="del">
          <ac:chgData name="Saurabh Shukla CTR" userId="b1cbec1b-cd58-4ca7-8bf7-a5c21906f8ba" providerId="ADAL" clId="{0502281B-3BA1-4D4F-8C3B-B357D47394F6}" dt="2021-09-23T07:16:38.404" v="1684" actId="478"/>
          <ac:spMkLst>
            <pc:docMk/>
            <pc:sldMk cId="406933833" sldId="339"/>
            <ac:spMk id="85"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86"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87"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88"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89"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90" creationId="{71A8B1EF-ED51-44C9-818D-0553459A0941}"/>
          </ac:spMkLst>
        </pc:spChg>
        <pc:spChg chg="del">
          <ac:chgData name="Saurabh Shukla CTR" userId="b1cbec1b-cd58-4ca7-8bf7-a5c21906f8ba" providerId="ADAL" clId="{0502281B-3BA1-4D4F-8C3B-B357D47394F6}" dt="2021-09-23T07:16:38.404" v="1684" actId="478"/>
          <ac:spMkLst>
            <pc:docMk/>
            <pc:sldMk cId="406933833" sldId="339"/>
            <ac:spMk id="91" creationId="{71A8B1EF-ED51-44C9-818D-0553459A0941}"/>
          </ac:spMkLst>
        </pc:spChg>
        <pc:graphicFrameChg chg="del">
          <ac:chgData name="Saurabh Shukla CTR" userId="b1cbec1b-cd58-4ca7-8bf7-a5c21906f8ba" providerId="ADAL" clId="{0502281B-3BA1-4D4F-8C3B-B357D47394F6}" dt="2021-09-23T07:16:38.404" v="1684" actId="478"/>
          <ac:graphicFrameMkLst>
            <pc:docMk/>
            <pc:sldMk cId="406933833" sldId="339"/>
            <ac:graphicFrameMk id="3" creationId="{50D2469F-F989-41B7-A6FF-9372D2709DE5}"/>
          </ac:graphicFrameMkLst>
        </pc:graphicFrameChg>
        <pc:graphicFrameChg chg="add del mod modGraphic">
          <ac:chgData name="Saurabh Shukla CTR" userId="b1cbec1b-cd58-4ca7-8bf7-a5c21906f8ba" providerId="ADAL" clId="{0502281B-3BA1-4D4F-8C3B-B357D47394F6}" dt="2021-09-23T07:42:26.749" v="2072" actId="478"/>
          <ac:graphicFrameMkLst>
            <pc:docMk/>
            <pc:sldMk cId="406933833" sldId="339"/>
            <ac:graphicFrameMk id="4" creationId="{48D5863C-25C4-45C7-BDD7-1A865B5E5FE2}"/>
          </ac:graphicFrameMkLst>
        </pc:graphicFrameChg>
        <pc:graphicFrameChg chg="del">
          <ac:chgData name="Saurabh Shukla CTR" userId="b1cbec1b-cd58-4ca7-8bf7-a5c21906f8ba" providerId="ADAL" clId="{0502281B-3BA1-4D4F-8C3B-B357D47394F6}" dt="2021-09-23T07:16:38.404" v="1684" actId="478"/>
          <ac:graphicFrameMkLst>
            <pc:docMk/>
            <pc:sldMk cId="406933833" sldId="339"/>
            <ac:graphicFrameMk id="32" creationId="{F48E6789-5A08-479F-B53F-85C060EEFF0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BF288-EEFB-0647-A708-8921B8FB0AC3}"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GB"/>
        </a:p>
      </dgm:t>
    </dgm:pt>
    <dgm:pt modelId="{1C2288FB-9B31-0745-AF5A-A409161ADF3E}">
      <dgm:prSet/>
      <dgm:spPr/>
      <dgm:t>
        <a:bodyPr/>
        <a:lstStyle/>
        <a:p>
          <a:r>
            <a:rPr lang="en-US" b="0" dirty="0">
              <a:solidFill>
                <a:schemeClr val="tx1"/>
              </a:solidFill>
              <a:latin typeface="Calibri" pitchFamily="34" charset="0"/>
              <a:cs typeface="Calibri" pitchFamily="34" charset="0"/>
            </a:rPr>
            <a:t> Existing platform  &amp;  extensive reach</a:t>
          </a:r>
        </a:p>
      </dgm:t>
    </dgm:pt>
    <dgm:pt modelId="{A7CCDA69-DB79-E04B-95E7-0CA96344B554}" type="parTrans" cxnId="{0D6298C0-2552-A043-9D8F-BA72CC687653}">
      <dgm:prSet/>
      <dgm:spPr/>
      <dgm:t>
        <a:bodyPr/>
        <a:lstStyle/>
        <a:p>
          <a:endParaRPr lang="en-GB"/>
        </a:p>
      </dgm:t>
    </dgm:pt>
    <dgm:pt modelId="{F17C51EC-10E6-3F49-B741-F772ABB92B1A}" type="sibTrans" cxnId="{0D6298C0-2552-A043-9D8F-BA72CC687653}">
      <dgm:prSet/>
      <dgm:spPr/>
      <dgm:t>
        <a:bodyPr/>
        <a:lstStyle/>
        <a:p>
          <a:endParaRPr lang="en-GB"/>
        </a:p>
      </dgm:t>
    </dgm:pt>
    <dgm:pt modelId="{7D45F6F9-89BC-4945-8338-8670225CBCA3}">
      <dgm:prSet/>
      <dgm:spPr/>
      <dgm:t>
        <a:bodyPr/>
        <a:lstStyle/>
        <a:p>
          <a:r>
            <a:rPr lang="en-US" b="0" dirty="0">
              <a:solidFill>
                <a:schemeClr val="tx1"/>
              </a:solidFill>
              <a:latin typeface="Calibri" pitchFamily="34" charset="0"/>
              <a:cs typeface="Calibri" pitchFamily="34" charset="0"/>
            </a:rPr>
            <a:t>Multiple points of contact</a:t>
          </a:r>
        </a:p>
      </dgm:t>
    </dgm:pt>
    <dgm:pt modelId="{39FAB708-10F5-5041-8FEA-8655FDD0F7F9}" type="parTrans" cxnId="{F7AFE191-6376-A94B-A8AD-30D65C171195}">
      <dgm:prSet/>
      <dgm:spPr/>
      <dgm:t>
        <a:bodyPr/>
        <a:lstStyle/>
        <a:p>
          <a:endParaRPr lang="en-GB"/>
        </a:p>
      </dgm:t>
    </dgm:pt>
    <dgm:pt modelId="{FEE95F49-8434-3747-A0C2-BF998EA446BD}" type="sibTrans" cxnId="{F7AFE191-6376-A94B-A8AD-30D65C171195}">
      <dgm:prSet/>
      <dgm:spPr/>
      <dgm:t>
        <a:bodyPr/>
        <a:lstStyle/>
        <a:p>
          <a:endParaRPr lang="en-GB"/>
        </a:p>
      </dgm:t>
    </dgm:pt>
    <dgm:pt modelId="{62B70E72-F01B-EF40-8897-6C4727415712}">
      <dgm:prSet/>
      <dgm:spPr/>
      <dgm:t>
        <a:bodyPr/>
        <a:lstStyle/>
        <a:p>
          <a:r>
            <a:rPr lang="en-US" b="0" dirty="0">
              <a:solidFill>
                <a:schemeClr val="tx1"/>
              </a:solidFill>
              <a:latin typeface="Calibri" pitchFamily="34" charset="0"/>
              <a:cs typeface="Calibri" pitchFamily="34" charset="0"/>
            </a:rPr>
            <a:t>Working on agriculture, dairy, poultry &amp; small ruminants</a:t>
          </a:r>
        </a:p>
      </dgm:t>
    </dgm:pt>
    <dgm:pt modelId="{AC33C000-B2F4-7C4A-BF57-65CA8D702426}" type="parTrans" cxnId="{54498127-1CBC-2F44-9F26-72438B608647}">
      <dgm:prSet/>
      <dgm:spPr/>
      <dgm:t>
        <a:bodyPr/>
        <a:lstStyle/>
        <a:p>
          <a:endParaRPr lang="en-GB"/>
        </a:p>
      </dgm:t>
    </dgm:pt>
    <dgm:pt modelId="{54E9A533-CCC7-1F4F-AE54-8B4A5C937678}" type="sibTrans" cxnId="{54498127-1CBC-2F44-9F26-72438B608647}">
      <dgm:prSet/>
      <dgm:spPr/>
      <dgm:t>
        <a:bodyPr/>
        <a:lstStyle/>
        <a:p>
          <a:endParaRPr lang="en-GB"/>
        </a:p>
      </dgm:t>
    </dgm:pt>
    <dgm:pt modelId="{18B35535-880D-434B-9CED-D420B699EC24}">
      <dgm:prSet/>
      <dgm:spPr/>
      <dgm:t>
        <a:bodyPr/>
        <a:lstStyle/>
        <a:p>
          <a:r>
            <a:rPr lang="en-US" b="0" dirty="0">
              <a:solidFill>
                <a:schemeClr val="tx1"/>
              </a:solidFill>
              <a:latin typeface="Calibri" pitchFamily="34" charset="0"/>
              <a:cs typeface="Calibri" pitchFamily="34" charset="0"/>
            </a:rPr>
            <a:t>Working on financial products, social marketing &amp; enterprise </a:t>
          </a:r>
        </a:p>
      </dgm:t>
    </dgm:pt>
    <dgm:pt modelId="{8E0E5DA5-C754-4207-833C-747D5E3915ED}" type="parTrans" cxnId="{2C7F08A4-5027-4239-916F-00F8C044DE77}">
      <dgm:prSet/>
      <dgm:spPr/>
      <dgm:t>
        <a:bodyPr/>
        <a:lstStyle/>
        <a:p>
          <a:endParaRPr lang="en-IN"/>
        </a:p>
      </dgm:t>
    </dgm:pt>
    <dgm:pt modelId="{1D5244CD-2F3F-4891-B288-C568C6D007F5}" type="sibTrans" cxnId="{2C7F08A4-5027-4239-916F-00F8C044DE77}">
      <dgm:prSet/>
      <dgm:spPr/>
      <dgm:t>
        <a:bodyPr/>
        <a:lstStyle/>
        <a:p>
          <a:endParaRPr lang="en-IN"/>
        </a:p>
      </dgm:t>
    </dgm:pt>
    <dgm:pt modelId="{B607DA55-3D39-43F5-89E2-1BF31F28A762}">
      <dgm:prSet/>
      <dgm:spPr/>
      <dgm:t>
        <a:bodyPr/>
        <a:lstStyle/>
        <a:p>
          <a:r>
            <a:rPr lang="en-US" b="0" dirty="0">
              <a:solidFill>
                <a:schemeClr val="tx1"/>
              </a:solidFill>
              <a:latin typeface="Calibri" pitchFamily="34" charset="0"/>
              <a:cs typeface="Calibri" pitchFamily="34" charset="0"/>
            </a:rPr>
            <a:t>  Skilled manpower  –  Staff &amp; Cadre   </a:t>
          </a:r>
        </a:p>
      </dgm:t>
    </dgm:pt>
    <dgm:pt modelId="{BDF76C80-5256-4E8D-A815-60E3AED22F51}" type="parTrans" cxnId="{7C013B92-E262-436D-BC0D-5A8AACDAED8B}">
      <dgm:prSet/>
      <dgm:spPr/>
      <dgm:t>
        <a:bodyPr/>
        <a:lstStyle/>
        <a:p>
          <a:endParaRPr lang="en-IN"/>
        </a:p>
      </dgm:t>
    </dgm:pt>
    <dgm:pt modelId="{C05CF8DB-FE88-4BB1-89DE-180AEBD353FD}" type="sibTrans" cxnId="{7C013B92-E262-436D-BC0D-5A8AACDAED8B}">
      <dgm:prSet/>
      <dgm:spPr/>
      <dgm:t>
        <a:bodyPr/>
        <a:lstStyle/>
        <a:p>
          <a:endParaRPr lang="en-IN"/>
        </a:p>
      </dgm:t>
    </dgm:pt>
    <dgm:pt modelId="{7976F0D8-9FDC-4B06-BBA4-9B7EB1395FE3}">
      <dgm:prSet/>
      <dgm:spPr/>
      <dgm:t>
        <a:bodyPr/>
        <a:lstStyle/>
        <a:p>
          <a:r>
            <a:rPr lang="en-US" b="0" dirty="0">
              <a:solidFill>
                <a:schemeClr val="tx1"/>
              </a:solidFill>
              <a:latin typeface="Calibri" pitchFamily="34" charset="0"/>
              <a:cs typeface="Calibri" pitchFamily="34" charset="0"/>
            </a:rPr>
            <a:t>Ability to influence social norms, peer learning &amp; influence  </a:t>
          </a:r>
        </a:p>
      </dgm:t>
    </dgm:pt>
    <dgm:pt modelId="{CB481EF1-C38C-4A4F-AC17-DA74D0F57874}" type="parTrans" cxnId="{7DC4BB38-3106-49DF-A385-98FAA4A7F186}">
      <dgm:prSet/>
      <dgm:spPr/>
      <dgm:t>
        <a:bodyPr/>
        <a:lstStyle/>
        <a:p>
          <a:endParaRPr lang="en-IN"/>
        </a:p>
      </dgm:t>
    </dgm:pt>
    <dgm:pt modelId="{132D6416-E7A9-47D6-969E-4BBB69F0C795}" type="sibTrans" cxnId="{7DC4BB38-3106-49DF-A385-98FAA4A7F186}">
      <dgm:prSet/>
      <dgm:spPr/>
      <dgm:t>
        <a:bodyPr/>
        <a:lstStyle/>
        <a:p>
          <a:endParaRPr lang="en-IN"/>
        </a:p>
      </dgm:t>
    </dgm:pt>
    <dgm:pt modelId="{83BB19C3-6870-493F-8766-F45A0DB4E0F3}">
      <dgm:prSet/>
      <dgm:spPr/>
      <dgm:t>
        <a:bodyPr/>
        <a:lstStyle/>
        <a:p>
          <a:r>
            <a:rPr lang="en-US" b="0" dirty="0">
              <a:solidFill>
                <a:schemeClr val="tx1"/>
              </a:solidFill>
              <a:latin typeface="Calibri" pitchFamily="34" charset="0"/>
              <a:cs typeface="Calibri" pitchFamily="34" charset="0"/>
            </a:rPr>
            <a:t>Focus on marginalized groups </a:t>
          </a:r>
        </a:p>
      </dgm:t>
    </dgm:pt>
    <dgm:pt modelId="{FE986645-67B2-401C-B3BC-05C0F079D92E}" type="parTrans" cxnId="{8F45024A-AE44-4532-8644-E9E43E5A20B5}">
      <dgm:prSet/>
      <dgm:spPr/>
      <dgm:t>
        <a:bodyPr/>
        <a:lstStyle/>
        <a:p>
          <a:endParaRPr lang="en-IN"/>
        </a:p>
      </dgm:t>
    </dgm:pt>
    <dgm:pt modelId="{7E0EA56B-7416-4F67-8409-4DB9BD4B6890}" type="sibTrans" cxnId="{8F45024A-AE44-4532-8644-E9E43E5A20B5}">
      <dgm:prSet/>
      <dgm:spPr/>
      <dgm:t>
        <a:bodyPr/>
        <a:lstStyle/>
        <a:p>
          <a:endParaRPr lang="en-IN"/>
        </a:p>
      </dgm:t>
    </dgm:pt>
    <dgm:pt modelId="{F4149C47-C4E9-6647-8AED-EED6AE59B83E}" type="pres">
      <dgm:prSet presAssocID="{DD2BF288-EEFB-0647-A708-8921B8FB0AC3}" presName="Name0" presStyleCnt="0">
        <dgm:presLayoutVars>
          <dgm:chMax val="7"/>
          <dgm:chPref val="7"/>
          <dgm:dir/>
        </dgm:presLayoutVars>
      </dgm:prSet>
      <dgm:spPr/>
      <dgm:t>
        <a:bodyPr/>
        <a:lstStyle/>
        <a:p>
          <a:endParaRPr lang="en-US"/>
        </a:p>
      </dgm:t>
    </dgm:pt>
    <dgm:pt modelId="{1D7D8F34-FE26-A24C-AB46-EC333915A571}" type="pres">
      <dgm:prSet presAssocID="{DD2BF288-EEFB-0647-A708-8921B8FB0AC3}" presName="Name1" presStyleCnt="0"/>
      <dgm:spPr/>
    </dgm:pt>
    <dgm:pt modelId="{0F98DEFF-4059-0849-A87C-7A62F92D9A07}" type="pres">
      <dgm:prSet presAssocID="{DD2BF288-EEFB-0647-A708-8921B8FB0AC3}" presName="cycle" presStyleCnt="0"/>
      <dgm:spPr/>
    </dgm:pt>
    <dgm:pt modelId="{88CD7B62-14DC-2946-8CB7-37FEFB42A3D2}" type="pres">
      <dgm:prSet presAssocID="{DD2BF288-EEFB-0647-A708-8921B8FB0AC3}" presName="srcNode" presStyleLbl="node1" presStyleIdx="0" presStyleCnt="7"/>
      <dgm:spPr/>
    </dgm:pt>
    <dgm:pt modelId="{6B13E3EE-6562-CE48-98F2-14900F88A1ED}" type="pres">
      <dgm:prSet presAssocID="{DD2BF288-EEFB-0647-A708-8921B8FB0AC3}" presName="conn" presStyleLbl="parChTrans1D2" presStyleIdx="0" presStyleCnt="1"/>
      <dgm:spPr/>
      <dgm:t>
        <a:bodyPr/>
        <a:lstStyle/>
        <a:p>
          <a:endParaRPr lang="en-US"/>
        </a:p>
      </dgm:t>
    </dgm:pt>
    <dgm:pt modelId="{D9A32035-C9D0-674B-94B2-0B772B114940}" type="pres">
      <dgm:prSet presAssocID="{DD2BF288-EEFB-0647-A708-8921B8FB0AC3}" presName="extraNode" presStyleLbl="node1" presStyleIdx="0" presStyleCnt="7"/>
      <dgm:spPr/>
    </dgm:pt>
    <dgm:pt modelId="{27C76A74-639A-FC4B-B7A5-D95B743858DB}" type="pres">
      <dgm:prSet presAssocID="{DD2BF288-EEFB-0647-A708-8921B8FB0AC3}" presName="dstNode" presStyleLbl="node1" presStyleIdx="0" presStyleCnt="7"/>
      <dgm:spPr/>
    </dgm:pt>
    <dgm:pt modelId="{C8CA0077-DB43-6846-811E-4CB36516E730}" type="pres">
      <dgm:prSet presAssocID="{1C2288FB-9B31-0745-AF5A-A409161ADF3E}" presName="text_1" presStyleLbl="node1" presStyleIdx="0" presStyleCnt="7" custScaleX="101972">
        <dgm:presLayoutVars>
          <dgm:bulletEnabled val="1"/>
        </dgm:presLayoutVars>
      </dgm:prSet>
      <dgm:spPr/>
      <dgm:t>
        <a:bodyPr/>
        <a:lstStyle/>
        <a:p>
          <a:endParaRPr lang="en-US"/>
        </a:p>
      </dgm:t>
    </dgm:pt>
    <dgm:pt modelId="{354F1261-3F1D-D740-86D0-07574B7D77D7}" type="pres">
      <dgm:prSet presAssocID="{1C2288FB-9B31-0745-AF5A-A409161ADF3E}" presName="accent_1" presStyleCnt="0"/>
      <dgm:spPr/>
    </dgm:pt>
    <dgm:pt modelId="{E6267D81-FAF6-C047-A8F6-EEFA8EC106D1}" type="pres">
      <dgm:prSet presAssocID="{1C2288FB-9B31-0745-AF5A-A409161ADF3E}" presName="accentRepeatNode" presStyleLbl="solidFgAcc1" presStyleIdx="0" presStyleCnt="7"/>
      <dgm:spPr/>
    </dgm:pt>
    <dgm:pt modelId="{69E31DEF-F2A3-48AE-ABA9-F1B57D55ECD9}" type="pres">
      <dgm:prSet presAssocID="{B607DA55-3D39-43F5-89E2-1BF31F28A762}" presName="text_2" presStyleLbl="node1" presStyleIdx="1" presStyleCnt="7" custScaleX="101972">
        <dgm:presLayoutVars>
          <dgm:bulletEnabled val="1"/>
        </dgm:presLayoutVars>
      </dgm:prSet>
      <dgm:spPr/>
      <dgm:t>
        <a:bodyPr/>
        <a:lstStyle/>
        <a:p>
          <a:endParaRPr lang="en-US"/>
        </a:p>
      </dgm:t>
    </dgm:pt>
    <dgm:pt modelId="{EFA7B961-833F-4139-8FF2-9538D1345E8F}" type="pres">
      <dgm:prSet presAssocID="{B607DA55-3D39-43F5-89E2-1BF31F28A762}" presName="accent_2" presStyleCnt="0"/>
      <dgm:spPr/>
    </dgm:pt>
    <dgm:pt modelId="{8BAAEFA3-2333-4582-92F2-DE5970D203A7}" type="pres">
      <dgm:prSet presAssocID="{B607DA55-3D39-43F5-89E2-1BF31F28A762}" presName="accentRepeatNode" presStyleLbl="solidFgAcc1" presStyleIdx="1" presStyleCnt="7"/>
      <dgm:spPr/>
    </dgm:pt>
    <dgm:pt modelId="{9FD87E15-CB92-4537-93F9-6517CA04EC67}" type="pres">
      <dgm:prSet presAssocID="{83BB19C3-6870-493F-8766-F45A0DB4E0F3}" presName="text_3" presStyleLbl="node1" presStyleIdx="2" presStyleCnt="7">
        <dgm:presLayoutVars>
          <dgm:bulletEnabled val="1"/>
        </dgm:presLayoutVars>
      </dgm:prSet>
      <dgm:spPr/>
      <dgm:t>
        <a:bodyPr/>
        <a:lstStyle/>
        <a:p>
          <a:endParaRPr lang="en-US"/>
        </a:p>
      </dgm:t>
    </dgm:pt>
    <dgm:pt modelId="{52F66AC7-21AA-464B-952C-C8D904924A77}" type="pres">
      <dgm:prSet presAssocID="{83BB19C3-6870-493F-8766-F45A0DB4E0F3}" presName="accent_3" presStyleCnt="0"/>
      <dgm:spPr/>
    </dgm:pt>
    <dgm:pt modelId="{370B9680-B214-4AE9-BF09-B1B0E397B8AB}" type="pres">
      <dgm:prSet presAssocID="{83BB19C3-6870-493F-8766-F45A0DB4E0F3}" presName="accentRepeatNode" presStyleLbl="solidFgAcc1" presStyleIdx="2" presStyleCnt="7"/>
      <dgm:spPr/>
    </dgm:pt>
    <dgm:pt modelId="{1EEC4AFC-9D54-40B9-B4AA-6A0FA3E6C121}" type="pres">
      <dgm:prSet presAssocID="{7976F0D8-9FDC-4B06-BBA4-9B7EB1395FE3}" presName="text_4" presStyleLbl="node1" presStyleIdx="3" presStyleCnt="7">
        <dgm:presLayoutVars>
          <dgm:bulletEnabled val="1"/>
        </dgm:presLayoutVars>
      </dgm:prSet>
      <dgm:spPr/>
      <dgm:t>
        <a:bodyPr/>
        <a:lstStyle/>
        <a:p>
          <a:endParaRPr lang="en-US"/>
        </a:p>
      </dgm:t>
    </dgm:pt>
    <dgm:pt modelId="{9CEDB5D4-1F9A-4AC4-A899-F9BBFB0528F6}" type="pres">
      <dgm:prSet presAssocID="{7976F0D8-9FDC-4B06-BBA4-9B7EB1395FE3}" presName="accent_4" presStyleCnt="0"/>
      <dgm:spPr/>
    </dgm:pt>
    <dgm:pt modelId="{C7A30E38-60EA-4975-AEDD-46C39442CDA4}" type="pres">
      <dgm:prSet presAssocID="{7976F0D8-9FDC-4B06-BBA4-9B7EB1395FE3}" presName="accentRepeatNode" presStyleLbl="solidFgAcc1" presStyleIdx="3" presStyleCnt="7"/>
      <dgm:spPr/>
    </dgm:pt>
    <dgm:pt modelId="{396348A1-8905-4C66-B8D0-49D070E00CFC}" type="pres">
      <dgm:prSet presAssocID="{7D45F6F9-89BC-4945-8338-8670225CBCA3}" presName="text_5" presStyleLbl="node1" presStyleIdx="4" presStyleCnt="7">
        <dgm:presLayoutVars>
          <dgm:bulletEnabled val="1"/>
        </dgm:presLayoutVars>
      </dgm:prSet>
      <dgm:spPr/>
      <dgm:t>
        <a:bodyPr/>
        <a:lstStyle/>
        <a:p>
          <a:endParaRPr lang="en-US"/>
        </a:p>
      </dgm:t>
    </dgm:pt>
    <dgm:pt modelId="{25FDECDD-1F56-455F-B93A-637148FC9E7F}" type="pres">
      <dgm:prSet presAssocID="{7D45F6F9-89BC-4945-8338-8670225CBCA3}" presName="accent_5" presStyleCnt="0"/>
      <dgm:spPr/>
    </dgm:pt>
    <dgm:pt modelId="{9C2D8F92-5C66-4B44-8332-0F3C8F5353B6}" type="pres">
      <dgm:prSet presAssocID="{7D45F6F9-89BC-4945-8338-8670225CBCA3}" presName="accentRepeatNode" presStyleLbl="solidFgAcc1" presStyleIdx="4" presStyleCnt="7"/>
      <dgm:spPr/>
    </dgm:pt>
    <dgm:pt modelId="{324DA195-13CC-43E4-AC0B-6894E55EF21F}" type="pres">
      <dgm:prSet presAssocID="{62B70E72-F01B-EF40-8897-6C4727415712}" presName="text_6" presStyleLbl="node1" presStyleIdx="5" presStyleCnt="7">
        <dgm:presLayoutVars>
          <dgm:bulletEnabled val="1"/>
        </dgm:presLayoutVars>
      </dgm:prSet>
      <dgm:spPr/>
      <dgm:t>
        <a:bodyPr/>
        <a:lstStyle/>
        <a:p>
          <a:endParaRPr lang="en-US"/>
        </a:p>
      </dgm:t>
    </dgm:pt>
    <dgm:pt modelId="{BC69F415-F8BB-4DA8-A49A-B431499D1E67}" type="pres">
      <dgm:prSet presAssocID="{62B70E72-F01B-EF40-8897-6C4727415712}" presName="accent_6" presStyleCnt="0"/>
      <dgm:spPr/>
    </dgm:pt>
    <dgm:pt modelId="{AB2D4405-CBB1-4F9E-BC24-793E200E1B4C}" type="pres">
      <dgm:prSet presAssocID="{62B70E72-F01B-EF40-8897-6C4727415712}" presName="accentRepeatNode" presStyleLbl="solidFgAcc1" presStyleIdx="5" presStyleCnt="7"/>
      <dgm:spPr/>
    </dgm:pt>
    <dgm:pt modelId="{529FC9CA-D83E-4F14-8006-BF621BA0F345}" type="pres">
      <dgm:prSet presAssocID="{18B35535-880D-434B-9CED-D420B699EC24}" presName="text_7" presStyleLbl="node1" presStyleIdx="6" presStyleCnt="7">
        <dgm:presLayoutVars>
          <dgm:bulletEnabled val="1"/>
        </dgm:presLayoutVars>
      </dgm:prSet>
      <dgm:spPr/>
      <dgm:t>
        <a:bodyPr/>
        <a:lstStyle/>
        <a:p>
          <a:endParaRPr lang="en-US"/>
        </a:p>
      </dgm:t>
    </dgm:pt>
    <dgm:pt modelId="{049198C1-DC84-46E2-A951-2FD408F47B6B}" type="pres">
      <dgm:prSet presAssocID="{18B35535-880D-434B-9CED-D420B699EC24}" presName="accent_7" presStyleCnt="0"/>
      <dgm:spPr/>
    </dgm:pt>
    <dgm:pt modelId="{F9BB042C-18CA-4B21-814B-1CB7C8832EDC}" type="pres">
      <dgm:prSet presAssocID="{18B35535-880D-434B-9CED-D420B699EC24}" presName="accentRepeatNode" presStyleLbl="solidFgAcc1" presStyleIdx="6" presStyleCnt="7"/>
      <dgm:spPr/>
    </dgm:pt>
  </dgm:ptLst>
  <dgm:cxnLst>
    <dgm:cxn modelId="{2C7F08A4-5027-4239-916F-00F8C044DE77}" srcId="{DD2BF288-EEFB-0647-A708-8921B8FB0AC3}" destId="{18B35535-880D-434B-9CED-D420B699EC24}" srcOrd="6" destOrd="0" parTransId="{8E0E5DA5-C754-4207-833C-747D5E3915ED}" sibTransId="{1D5244CD-2F3F-4891-B288-C568C6D007F5}"/>
    <dgm:cxn modelId="{54498127-1CBC-2F44-9F26-72438B608647}" srcId="{DD2BF288-EEFB-0647-A708-8921B8FB0AC3}" destId="{62B70E72-F01B-EF40-8897-6C4727415712}" srcOrd="5" destOrd="0" parTransId="{AC33C000-B2F4-7C4A-BF57-65CA8D702426}" sibTransId="{54E9A533-CCC7-1F4F-AE54-8B4A5C937678}"/>
    <dgm:cxn modelId="{0D6298C0-2552-A043-9D8F-BA72CC687653}" srcId="{DD2BF288-EEFB-0647-A708-8921B8FB0AC3}" destId="{1C2288FB-9B31-0745-AF5A-A409161ADF3E}" srcOrd="0" destOrd="0" parTransId="{A7CCDA69-DB79-E04B-95E7-0CA96344B554}" sibTransId="{F17C51EC-10E6-3F49-B741-F772ABB92B1A}"/>
    <dgm:cxn modelId="{9741542E-A42A-41A5-BDF8-6721806C0BE2}" type="presOf" srcId="{B607DA55-3D39-43F5-89E2-1BF31F28A762}" destId="{69E31DEF-F2A3-48AE-ABA9-F1B57D55ECD9}" srcOrd="0" destOrd="0" presId="urn:microsoft.com/office/officeart/2008/layout/VerticalCurvedList"/>
    <dgm:cxn modelId="{2C68FC93-0CBB-324F-B74F-EFCE727AE0B9}" type="presOf" srcId="{DD2BF288-EEFB-0647-A708-8921B8FB0AC3}" destId="{F4149C47-C4E9-6647-8AED-EED6AE59B83E}" srcOrd="0" destOrd="0" presId="urn:microsoft.com/office/officeart/2008/layout/VerticalCurvedList"/>
    <dgm:cxn modelId="{91ACA903-7516-48A2-870D-9775E03FB444}" type="presOf" srcId="{62B70E72-F01B-EF40-8897-6C4727415712}" destId="{324DA195-13CC-43E4-AC0B-6894E55EF21F}" srcOrd="0" destOrd="0" presId="urn:microsoft.com/office/officeart/2008/layout/VerticalCurvedList"/>
    <dgm:cxn modelId="{DFAF767E-1D63-DA45-AF4C-EE37A8F958F1}" type="presOf" srcId="{1C2288FB-9B31-0745-AF5A-A409161ADF3E}" destId="{C8CA0077-DB43-6846-811E-4CB36516E730}" srcOrd="0" destOrd="0" presId="urn:microsoft.com/office/officeart/2008/layout/VerticalCurvedList"/>
    <dgm:cxn modelId="{F7AFE191-6376-A94B-A8AD-30D65C171195}" srcId="{DD2BF288-EEFB-0647-A708-8921B8FB0AC3}" destId="{7D45F6F9-89BC-4945-8338-8670225CBCA3}" srcOrd="4" destOrd="0" parTransId="{39FAB708-10F5-5041-8FEA-8655FDD0F7F9}" sibTransId="{FEE95F49-8434-3747-A0C2-BF998EA446BD}"/>
    <dgm:cxn modelId="{9D54CB34-CF68-420C-981D-0079103EA9D7}" type="presOf" srcId="{7976F0D8-9FDC-4B06-BBA4-9B7EB1395FE3}" destId="{1EEC4AFC-9D54-40B9-B4AA-6A0FA3E6C121}" srcOrd="0" destOrd="0" presId="urn:microsoft.com/office/officeart/2008/layout/VerticalCurvedList"/>
    <dgm:cxn modelId="{8F45024A-AE44-4532-8644-E9E43E5A20B5}" srcId="{DD2BF288-EEFB-0647-A708-8921B8FB0AC3}" destId="{83BB19C3-6870-493F-8766-F45A0DB4E0F3}" srcOrd="2" destOrd="0" parTransId="{FE986645-67B2-401C-B3BC-05C0F079D92E}" sibTransId="{7E0EA56B-7416-4F67-8409-4DB9BD4B6890}"/>
    <dgm:cxn modelId="{7DC4BB38-3106-49DF-A385-98FAA4A7F186}" srcId="{DD2BF288-EEFB-0647-A708-8921B8FB0AC3}" destId="{7976F0D8-9FDC-4B06-BBA4-9B7EB1395FE3}" srcOrd="3" destOrd="0" parTransId="{CB481EF1-C38C-4A4F-AC17-DA74D0F57874}" sibTransId="{132D6416-E7A9-47D6-969E-4BBB69F0C795}"/>
    <dgm:cxn modelId="{21D03B88-F9F2-485D-ABC8-EE011BF85F33}" type="presOf" srcId="{7D45F6F9-89BC-4945-8338-8670225CBCA3}" destId="{396348A1-8905-4C66-B8D0-49D070E00CFC}" srcOrd="0" destOrd="0" presId="urn:microsoft.com/office/officeart/2008/layout/VerticalCurvedList"/>
    <dgm:cxn modelId="{7C013B92-E262-436D-BC0D-5A8AACDAED8B}" srcId="{DD2BF288-EEFB-0647-A708-8921B8FB0AC3}" destId="{B607DA55-3D39-43F5-89E2-1BF31F28A762}" srcOrd="1" destOrd="0" parTransId="{BDF76C80-5256-4E8D-A815-60E3AED22F51}" sibTransId="{C05CF8DB-FE88-4BB1-89DE-180AEBD353FD}"/>
    <dgm:cxn modelId="{5558754C-DAA6-4ED9-8B05-D0F623C28CAF}" type="presOf" srcId="{18B35535-880D-434B-9CED-D420B699EC24}" destId="{529FC9CA-D83E-4F14-8006-BF621BA0F345}" srcOrd="0" destOrd="0" presId="urn:microsoft.com/office/officeart/2008/layout/VerticalCurvedList"/>
    <dgm:cxn modelId="{1B1466CE-CD31-4062-8D3D-C2228BDF2AD2}" type="presOf" srcId="{83BB19C3-6870-493F-8766-F45A0DB4E0F3}" destId="{9FD87E15-CB92-4537-93F9-6517CA04EC67}" srcOrd="0" destOrd="0" presId="urn:microsoft.com/office/officeart/2008/layout/VerticalCurvedList"/>
    <dgm:cxn modelId="{7174EF39-F9A9-004E-98B0-48BF375A984D}" type="presOf" srcId="{F17C51EC-10E6-3F49-B741-F772ABB92B1A}" destId="{6B13E3EE-6562-CE48-98F2-14900F88A1ED}" srcOrd="0" destOrd="0" presId="urn:microsoft.com/office/officeart/2008/layout/VerticalCurvedList"/>
    <dgm:cxn modelId="{0BCB8D89-1195-2F4A-A14A-447552DFF76E}" type="presParOf" srcId="{F4149C47-C4E9-6647-8AED-EED6AE59B83E}" destId="{1D7D8F34-FE26-A24C-AB46-EC333915A571}" srcOrd="0" destOrd="0" presId="urn:microsoft.com/office/officeart/2008/layout/VerticalCurvedList"/>
    <dgm:cxn modelId="{15DC62CE-8FC4-5A4B-8A3C-7EB408D35F52}" type="presParOf" srcId="{1D7D8F34-FE26-A24C-AB46-EC333915A571}" destId="{0F98DEFF-4059-0849-A87C-7A62F92D9A07}" srcOrd="0" destOrd="0" presId="urn:microsoft.com/office/officeart/2008/layout/VerticalCurvedList"/>
    <dgm:cxn modelId="{DBBF80F5-35A0-A74B-962F-7948098507A3}" type="presParOf" srcId="{0F98DEFF-4059-0849-A87C-7A62F92D9A07}" destId="{88CD7B62-14DC-2946-8CB7-37FEFB42A3D2}" srcOrd="0" destOrd="0" presId="urn:microsoft.com/office/officeart/2008/layout/VerticalCurvedList"/>
    <dgm:cxn modelId="{41CAFE62-5D14-8C4B-A8AF-7E51DC4979BE}" type="presParOf" srcId="{0F98DEFF-4059-0849-A87C-7A62F92D9A07}" destId="{6B13E3EE-6562-CE48-98F2-14900F88A1ED}" srcOrd="1" destOrd="0" presId="urn:microsoft.com/office/officeart/2008/layout/VerticalCurvedList"/>
    <dgm:cxn modelId="{76E828BE-09AE-C642-97A6-3B55CFF2C7F5}" type="presParOf" srcId="{0F98DEFF-4059-0849-A87C-7A62F92D9A07}" destId="{D9A32035-C9D0-674B-94B2-0B772B114940}" srcOrd="2" destOrd="0" presId="urn:microsoft.com/office/officeart/2008/layout/VerticalCurvedList"/>
    <dgm:cxn modelId="{690B6ED5-D35D-0148-8444-98E04D61D53A}" type="presParOf" srcId="{0F98DEFF-4059-0849-A87C-7A62F92D9A07}" destId="{27C76A74-639A-FC4B-B7A5-D95B743858DB}" srcOrd="3" destOrd="0" presId="urn:microsoft.com/office/officeart/2008/layout/VerticalCurvedList"/>
    <dgm:cxn modelId="{CBA33C63-2DDD-5A44-B0E2-7DF4E3EA8815}" type="presParOf" srcId="{1D7D8F34-FE26-A24C-AB46-EC333915A571}" destId="{C8CA0077-DB43-6846-811E-4CB36516E730}" srcOrd="1" destOrd="0" presId="urn:microsoft.com/office/officeart/2008/layout/VerticalCurvedList"/>
    <dgm:cxn modelId="{D172679C-A76A-5B43-838D-BAB6BE84222A}" type="presParOf" srcId="{1D7D8F34-FE26-A24C-AB46-EC333915A571}" destId="{354F1261-3F1D-D740-86D0-07574B7D77D7}" srcOrd="2" destOrd="0" presId="urn:microsoft.com/office/officeart/2008/layout/VerticalCurvedList"/>
    <dgm:cxn modelId="{460A7DD7-3DB0-EC48-8F52-FE203FC02350}" type="presParOf" srcId="{354F1261-3F1D-D740-86D0-07574B7D77D7}" destId="{E6267D81-FAF6-C047-A8F6-EEFA8EC106D1}" srcOrd="0" destOrd="0" presId="urn:microsoft.com/office/officeart/2008/layout/VerticalCurvedList"/>
    <dgm:cxn modelId="{BCB84F9D-6E03-471C-AA0A-604FCD3594E6}" type="presParOf" srcId="{1D7D8F34-FE26-A24C-AB46-EC333915A571}" destId="{69E31DEF-F2A3-48AE-ABA9-F1B57D55ECD9}" srcOrd="3" destOrd="0" presId="urn:microsoft.com/office/officeart/2008/layout/VerticalCurvedList"/>
    <dgm:cxn modelId="{7F6843A2-E04C-4347-BD5B-F247C2F0B773}" type="presParOf" srcId="{1D7D8F34-FE26-A24C-AB46-EC333915A571}" destId="{EFA7B961-833F-4139-8FF2-9538D1345E8F}" srcOrd="4" destOrd="0" presId="urn:microsoft.com/office/officeart/2008/layout/VerticalCurvedList"/>
    <dgm:cxn modelId="{D073A281-7722-43BD-B1A5-DA84B5A3BF7E}" type="presParOf" srcId="{EFA7B961-833F-4139-8FF2-9538D1345E8F}" destId="{8BAAEFA3-2333-4582-92F2-DE5970D203A7}" srcOrd="0" destOrd="0" presId="urn:microsoft.com/office/officeart/2008/layout/VerticalCurvedList"/>
    <dgm:cxn modelId="{5A7AEF17-2F3E-4885-8176-AFFC90C53213}" type="presParOf" srcId="{1D7D8F34-FE26-A24C-AB46-EC333915A571}" destId="{9FD87E15-CB92-4537-93F9-6517CA04EC67}" srcOrd="5" destOrd="0" presId="urn:microsoft.com/office/officeart/2008/layout/VerticalCurvedList"/>
    <dgm:cxn modelId="{2983155B-58E8-4A55-9F7F-0FAA91D6C5A2}" type="presParOf" srcId="{1D7D8F34-FE26-A24C-AB46-EC333915A571}" destId="{52F66AC7-21AA-464B-952C-C8D904924A77}" srcOrd="6" destOrd="0" presId="urn:microsoft.com/office/officeart/2008/layout/VerticalCurvedList"/>
    <dgm:cxn modelId="{9833F2B5-2719-4DB9-BE32-3BB4E66E4E25}" type="presParOf" srcId="{52F66AC7-21AA-464B-952C-C8D904924A77}" destId="{370B9680-B214-4AE9-BF09-B1B0E397B8AB}" srcOrd="0" destOrd="0" presId="urn:microsoft.com/office/officeart/2008/layout/VerticalCurvedList"/>
    <dgm:cxn modelId="{A61C1540-5F16-4D79-AD33-7E8E01670101}" type="presParOf" srcId="{1D7D8F34-FE26-A24C-AB46-EC333915A571}" destId="{1EEC4AFC-9D54-40B9-B4AA-6A0FA3E6C121}" srcOrd="7" destOrd="0" presId="urn:microsoft.com/office/officeart/2008/layout/VerticalCurvedList"/>
    <dgm:cxn modelId="{CA4CC9E0-795B-4698-AFFA-25B6646F1205}" type="presParOf" srcId="{1D7D8F34-FE26-A24C-AB46-EC333915A571}" destId="{9CEDB5D4-1F9A-4AC4-A899-F9BBFB0528F6}" srcOrd="8" destOrd="0" presId="urn:microsoft.com/office/officeart/2008/layout/VerticalCurvedList"/>
    <dgm:cxn modelId="{CFF98E3F-3E3E-4829-AC32-20B6FEEA239D}" type="presParOf" srcId="{9CEDB5D4-1F9A-4AC4-A899-F9BBFB0528F6}" destId="{C7A30E38-60EA-4975-AEDD-46C39442CDA4}" srcOrd="0" destOrd="0" presId="urn:microsoft.com/office/officeart/2008/layout/VerticalCurvedList"/>
    <dgm:cxn modelId="{1E1E32AC-473B-4747-9741-B107CE7324C5}" type="presParOf" srcId="{1D7D8F34-FE26-A24C-AB46-EC333915A571}" destId="{396348A1-8905-4C66-B8D0-49D070E00CFC}" srcOrd="9" destOrd="0" presId="urn:microsoft.com/office/officeart/2008/layout/VerticalCurvedList"/>
    <dgm:cxn modelId="{ACB24939-F6A1-424C-A8B7-BA80673ABD4E}" type="presParOf" srcId="{1D7D8F34-FE26-A24C-AB46-EC333915A571}" destId="{25FDECDD-1F56-455F-B93A-637148FC9E7F}" srcOrd="10" destOrd="0" presId="urn:microsoft.com/office/officeart/2008/layout/VerticalCurvedList"/>
    <dgm:cxn modelId="{58F88954-4893-4F2C-94E9-64145D480761}" type="presParOf" srcId="{25FDECDD-1F56-455F-B93A-637148FC9E7F}" destId="{9C2D8F92-5C66-4B44-8332-0F3C8F5353B6}" srcOrd="0" destOrd="0" presId="urn:microsoft.com/office/officeart/2008/layout/VerticalCurvedList"/>
    <dgm:cxn modelId="{8B3A70A5-B5BB-4B7C-97A4-04B53AAE9900}" type="presParOf" srcId="{1D7D8F34-FE26-A24C-AB46-EC333915A571}" destId="{324DA195-13CC-43E4-AC0B-6894E55EF21F}" srcOrd="11" destOrd="0" presId="urn:microsoft.com/office/officeart/2008/layout/VerticalCurvedList"/>
    <dgm:cxn modelId="{3F57C111-972C-411F-B4D8-670F89742B6F}" type="presParOf" srcId="{1D7D8F34-FE26-A24C-AB46-EC333915A571}" destId="{BC69F415-F8BB-4DA8-A49A-B431499D1E67}" srcOrd="12" destOrd="0" presId="urn:microsoft.com/office/officeart/2008/layout/VerticalCurvedList"/>
    <dgm:cxn modelId="{675891BC-4E45-4D9A-BDFA-4148E6638A84}" type="presParOf" srcId="{BC69F415-F8BB-4DA8-A49A-B431499D1E67}" destId="{AB2D4405-CBB1-4F9E-BC24-793E200E1B4C}" srcOrd="0" destOrd="0" presId="urn:microsoft.com/office/officeart/2008/layout/VerticalCurvedList"/>
    <dgm:cxn modelId="{015D6332-3563-4F34-8C15-09C003D35C8D}" type="presParOf" srcId="{1D7D8F34-FE26-A24C-AB46-EC333915A571}" destId="{529FC9CA-D83E-4F14-8006-BF621BA0F345}" srcOrd="13" destOrd="0" presId="urn:microsoft.com/office/officeart/2008/layout/VerticalCurvedList"/>
    <dgm:cxn modelId="{594A7568-3DCB-416A-A573-0AAF93F38346}" type="presParOf" srcId="{1D7D8F34-FE26-A24C-AB46-EC333915A571}" destId="{049198C1-DC84-46E2-A951-2FD408F47B6B}" srcOrd="14" destOrd="0" presId="urn:microsoft.com/office/officeart/2008/layout/VerticalCurvedList"/>
    <dgm:cxn modelId="{9F08F042-D20E-4614-9198-D66A5ECE592E}" type="presParOf" srcId="{049198C1-DC84-46E2-A951-2FD408F47B6B}" destId="{F9BB042C-18CA-4B21-814B-1CB7C8832E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A3495-BC89-4AAF-8EDE-E0B536D22196}"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D235FCA-D03D-4330-A734-DC1C683B128A}">
      <dgm:prSet phldrT="[Text]" custT="1"/>
      <dgm:spPr>
        <a:solidFill>
          <a:schemeClr val="accent6"/>
        </a:solidFill>
      </dgm:spPr>
      <dgm:t>
        <a:bodyPr/>
        <a:lstStyle/>
        <a:p>
          <a:r>
            <a:rPr lang="en-US" sz="2400" b="1" dirty="0">
              <a:latin typeface="+mj-lt"/>
            </a:rPr>
            <a:t>System Strengthening</a:t>
          </a:r>
        </a:p>
      </dgm:t>
    </dgm:pt>
    <dgm:pt modelId="{5B284CDC-6B1E-45AE-A915-06E24294B8F5}" type="parTrans" cxnId="{8EC239C9-8F1D-4E62-B745-77F8BCF3B92A}">
      <dgm:prSet/>
      <dgm:spPr/>
      <dgm:t>
        <a:bodyPr/>
        <a:lstStyle/>
        <a:p>
          <a:endParaRPr lang="en-US" sz="2000" b="1">
            <a:latin typeface="+mj-lt"/>
          </a:endParaRPr>
        </a:p>
      </dgm:t>
    </dgm:pt>
    <dgm:pt modelId="{AAE3B8DC-79E8-40C6-B6AD-35D06C2EF4FA}" type="sibTrans" cxnId="{8EC239C9-8F1D-4E62-B745-77F8BCF3B92A}">
      <dgm:prSet/>
      <dgm:spPr/>
      <dgm:t>
        <a:bodyPr/>
        <a:lstStyle/>
        <a:p>
          <a:endParaRPr lang="en-US" sz="2000" b="1">
            <a:latin typeface="+mj-lt"/>
          </a:endParaRPr>
        </a:p>
      </dgm:t>
    </dgm:pt>
    <dgm:pt modelId="{62719F3D-F386-4C98-895F-066574494CA1}">
      <dgm:prSet phldrT="[Text]" custT="1"/>
      <dgm:spPr/>
      <dgm:t>
        <a:bodyPr/>
        <a:lstStyle/>
        <a:p>
          <a:r>
            <a:rPr lang="en-US" sz="2400" b="1" dirty="0">
              <a:latin typeface="+mj-lt"/>
            </a:rPr>
            <a:t>Convergence</a:t>
          </a:r>
        </a:p>
      </dgm:t>
    </dgm:pt>
    <dgm:pt modelId="{91FB6162-298C-43A2-ADA0-A792DD415F26}" type="parTrans" cxnId="{0F72EB56-B678-44EB-90E4-0D559B9D583E}">
      <dgm:prSet/>
      <dgm:spPr/>
      <dgm:t>
        <a:bodyPr/>
        <a:lstStyle/>
        <a:p>
          <a:endParaRPr lang="en-US" sz="2000" b="1">
            <a:latin typeface="+mj-lt"/>
          </a:endParaRPr>
        </a:p>
      </dgm:t>
    </dgm:pt>
    <dgm:pt modelId="{61D04B8B-3D1E-4A21-88BC-3446C1A8D9E6}" type="sibTrans" cxnId="{0F72EB56-B678-44EB-90E4-0D559B9D583E}">
      <dgm:prSet/>
      <dgm:spPr/>
      <dgm:t>
        <a:bodyPr/>
        <a:lstStyle/>
        <a:p>
          <a:endParaRPr lang="en-US" sz="2000" b="1">
            <a:latin typeface="+mj-lt"/>
          </a:endParaRPr>
        </a:p>
      </dgm:t>
    </dgm:pt>
    <dgm:pt modelId="{DFB20F01-BDC6-4119-BCEF-D8E660EA1BCE}">
      <dgm:prSet phldrT="[Text]" custT="1"/>
      <dgm:spPr/>
      <dgm:t>
        <a:bodyPr/>
        <a:lstStyle/>
        <a:p>
          <a:r>
            <a:rPr lang="en-US" sz="2400" b="1" dirty="0">
              <a:latin typeface="+mj-lt"/>
            </a:rPr>
            <a:t>FNHW Enterprises</a:t>
          </a:r>
        </a:p>
      </dgm:t>
    </dgm:pt>
    <dgm:pt modelId="{48A6D4B8-9943-4EBC-9E90-C63ABD4D0EBD}" type="parTrans" cxnId="{C5E4CD75-E5ED-48A3-AAD0-C99A3A24A49F}">
      <dgm:prSet/>
      <dgm:spPr/>
      <dgm:t>
        <a:bodyPr/>
        <a:lstStyle/>
        <a:p>
          <a:endParaRPr lang="en-US" sz="2000" b="1">
            <a:latin typeface="+mj-lt"/>
          </a:endParaRPr>
        </a:p>
      </dgm:t>
    </dgm:pt>
    <dgm:pt modelId="{DCF241CF-5F70-48E5-BAC0-2944F02B6199}" type="sibTrans" cxnId="{C5E4CD75-E5ED-48A3-AAD0-C99A3A24A49F}">
      <dgm:prSet/>
      <dgm:spPr/>
      <dgm:t>
        <a:bodyPr/>
        <a:lstStyle/>
        <a:p>
          <a:endParaRPr lang="en-US" sz="2000" b="1">
            <a:latin typeface="+mj-lt"/>
          </a:endParaRPr>
        </a:p>
      </dgm:t>
    </dgm:pt>
    <dgm:pt modelId="{BBA01E96-8763-45B2-950C-E48D2574CAB3}">
      <dgm:prSet phldrT="[Text]" custT="1"/>
      <dgm:spPr/>
      <dgm:t>
        <a:bodyPr/>
        <a:lstStyle/>
        <a:p>
          <a:r>
            <a:rPr lang="en-US" sz="2400" b="1" dirty="0">
              <a:latin typeface="+mj-lt"/>
            </a:rPr>
            <a:t>SBCC</a:t>
          </a:r>
        </a:p>
      </dgm:t>
    </dgm:pt>
    <dgm:pt modelId="{2FE203AE-2CA3-43CD-87D3-3FD3361C66D3}" type="parTrans" cxnId="{EE5ED375-73BA-454D-BF78-8C9AC6472764}">
      <dgm:prSet/>
      <dgm:spPr/>
      <dgm:t>
        <a:bodyPr/>
        <a:lstStyle/>
        <a:p>
          <a:endParaRPr lang="en-US" sz="2000" b="1">
            <a:latin typeface="+mj-lt"/>
          </a:endParaRPr>
        </a:p>
      </dgm:t>
    </dgm:pt>
    <dgm:pt modelId="{C1158E88-34AC-44A5-B5F6-5D19E3742ED7}" type="sibTrans" cxnId="{EE5ED375-73BA-454D-BF78-8C9AC6472764}">
      <dgm:prSet/>
      <dgm:spPr/>
      <dgm:t>
        <a:bodyPr/>
        <a:lstStyle/>
        <a:p>
          <a:endParaRPr lang="en-US" sz="2000" b="1">
            <a:latin typeface="+mj-lt"/>
          </a:endParaRPr>
        </a:p>
      </dgm:t>
    </dgm:pt>
    <dgm:pt modelId="{A830EB0B-3026-4295-B438-680C176BBD88}">
      <dgm:prSet custT="1"/>
      <dgm:spPr>
        <a:solidFill>
          <a:schemeClr val="accent1">
            <a:lumMod val="40000"/>
            <a:lumOff val="60000"/>
            <a:alpha val="90000"/>
          </a:schemeClr>
        </a:solidFill>
      </dgm:spPr>
      <dgm:t>
        <a:bodyPr anchor="ctr"/>
        <a:lstStyle/>
        <a:p>
          <a:pPr algn="just">
            <a:buNone/>
          </a:pPr>
          <a:r>
            <a:rPr lang="en-US" sz="1800" dirty="0" smtClean="0">
              <a:latin typeface="+mj-lt"/>
            </a:rPr>
            <a:t>Encourage and support establishment of FNHW based enterprises managed by SHGs</a:t>
          </a:r>
          <a:endParaRPr lang="en-US" sz="1800" b="0" dirty="0">
            <a:latin typeface="+mj-lt"/>
          </a:endParaRPr>
        </a:p>
      </dgm:t>
    </dgm:pt>
    <dgm:pt modelId="{B8B2CF06-C7E2-4A4C-A605-6DD7941714F5}" type="parTrans" cxnId="{3E2DB961-4FA1-4029-86C9-034AEE51E06D}">
      <dgm:prSet/>
      <dgm:spPr/>
      <dgm:t>
        <a:bodyPr/>
        <a:lstStyle/>
        <a:p>
          <a:endParaRPr lang="en-US" sz="2000" b="1">
            <a:latin typeface="+mj-lt"/>
          </a:endParaRPr>
        </a:p>
      </dgm:t>
    </dgm:pt>
    <dgm:pt modelId="{07FF9BA6-F586-4639-98C0-D1645E13949B}" type="sibTrans" cxnId="{3E2DB961-4FA1-4029-86C9-034AEE51E06D}">
      <dgm:prSet/>
      <dgm:spPr/>
      <dgm:t>
        <a:bodyPr/>
        <a:lstStyle/>
        <a:p>
          <a:endParaRPr lang="en-US" sz="2000" b="1">
            <a:latin typeface="+mj-lt"/>
          </a:endParaRPr>
        </a:p>
      </dgm:t>
    </dgm:pt>
    <dgm:pt modelId="{456C8433-562B-445D-B8EA-39067B177D69}">
      <dgm:prSet phldrT="[Text]" custT="1"/>
      <dgm:spPr>
        <a:solidFill>
          <a:schemeClr val="accent6">
            <a:lumMod val="40000"/>
            <a:lumOff val="60000"/>
            <a:alpha val="90000"/>
          </a:schemeClr>
        </a:solidFill>
      </dgm:spPr>
      <dgm:t>
        <a:bodyPr anchor="ctr"/>
        <a:lstStyle/>
        <a:p>
          <a:pPr algn="just">
            <a:buNone/>
          </a:pPr>
          <a:r>
            <a:rPr lang="en-US" sz="1800" dirty="0" smtClean="0">
              <a:latin typeface="+mj-lt"/>
            </a:rPr>
            <a:t>Improved ability of the system to integrate FNHW, and cater to needs of the target group for increased demand and access to FNHW related services </a:t>
          </a:r>
          <a:endParaRPr lang="en-US" sz="1800" b="1" dirty="0">
            <a:latin typeface="+mj-lt"/>
          </a:endParaRPr>
        </a:p>
      </dgm:t>
    </dgm:pt>
    <dgm:pt modelId="{4429796E-ECEE-4150-BB48-1D31C751E445}" type="parTrans" cxnId="{8831C21F-A8DF-4838-86C1-9534BBBF8C64}">
      <dgm:prSet/>
      <dgm:spPr/>
      <dgm:t>
        <a:bodyPr/>
        <a:lstStyle/>
        <a:p>
          <a:endParaRPr lang="en-US" sz="2000" b="1"/>
        </a:p>
      </dgm:t>
    </dgm:pt>
    <dgm:pt modelId="{A0AAC5E7-9531-4EB1-B6C3-32539C46B207}" type="sibTrans" cxnId="{8831C21F-A8DF-4838-86C1-9534BBBF8C64}">
      <dgm:prSet/>
      <dgm:spPr/>
      <dgm:t>
        <a:bodyPr/>
        <a:lstStyle/>
        <a:p>
          <a:endParaRPr lang="en-US" sz="2000" b="1"/>
        </a:p>
      </dgm:t>
    </dgm:pt>
    <dgm:pt modelId="{EF06E62C-939E-42CB-B081-6D370AB4AAF6}">
      <dgm:prSet custT="1"/>
      <dgm:spPr/>
      <dgm:t>
        <a:bodyPr anchor="ctr"/>
        <a:lstStyle/>
        <a:p>
          <a:pPr algn="just">
            <a:buNone/>
          </a:pPr>
          <a:r>
            <a:rPr lang="en-US" sz="1800" dirty="0" smtClean="0">
              <a:latin typeface="+mj-lt"/>
            </a:rPr>
            <a:t>Promote behavior change among SHG households for improved adoption of FNHW practices</a:t>
          </a:r>
          <a:endParaRPr lang="en-US" sz="1800" b="1" dirty="0">
            <a:latin typeface="+mj-lt"/>
          </a:endParaRPr>
        </a:p>
      </dgm:t>
    </dgm:pt>
    <dgm:pt modelId="{C51AB748-3C18-49F4-AC5B-B7F06766FF03}" type="parTrans" cxnId="{414142C1-FA9D-4B8E-A86F-F6B8AF319080}">
      <dgm:prSet/>
      <dgm:spPr/>
      <dgm:t>
        <a:bodyPr/>
        <a:lstStyle/>
        <a:p>
          <a:endParaRPr lang="en-US" sz="2000" b="1"/>
        </a:p>
      </dgm:t>
    </dgm:pt>
    <dgm:pt modelId="{82981665-C909-47FF-9D1B-2047BA1F1C74}" type="sibTrans" cxnId="{414142C1-FA9D-4B8E-A86F-F6B8AF319080}">
      <dgm:prSet/>
      <dgm:spPr/>
      <dgm:t>
        <a:bodyPr/>
        <a:lstStyle/>
        <a:p>
          <a:endParaRPr lang="en-US" sz="2000" b="1"/>
        </a:p>
      </dgm:t>
    </dgm:pt>
    <dgm:pt modelId="{F84EF2EE-E607-49A0-AE06-BDBA5AA8E81E}">
      <dgm:prSet phldrT="[Text]" custT="1"/>
      <dgm:spPr/>
      <dgm:t>
        <a:bodyPr anchor="ctr"/>
        <a:lstStyle/>
        <a:p>
          <a:pPr algn="just">
            <a:buNone/>
          </a:pPr>
          <a:r>
            <a:rPr lang="en-US" sz="1800" dirty="0" smtClean="0">
              <a:latin typeface="+mj-lt"/>
            </a:rPr>
            <a:t>Facilitate convergence between relevant line departments for improving access and utilization of FNHW services and programs by SHG households</a:t>
          </a:r>
          <a:endParaRPr lang="en-US" sz="1800" b="1" dirty="0">
            <a:latin typeface="+mj-lt"/>
          </a:endParaRPr>
        </a:p>
      </dgm:t>
    </dgm:pt>
    <dgm:pt modelId="{46FD727E-9A57-4666-9380-1B3329BB55ED}" type="parTrans" cxnId="{C2D5FC36-71ED-422F-91FA-17EF5224293B}">
      <dgm:prSet/>
      <dgm:spPr/>
      <dgm:t>
        <a:bodyPr/>
        <a:lstStyle/>
        <a:p>
          <a:endParaRPr lang="en-US" sz="2000" b="1"/>
        </a:p>
      </dgm:t>
    </dgm:pt>
    <dgm:pt modelId="{F073CA8F-6008-4FFB-965C-84BD004A1880}" type="sibTrans" cxnId="{C2D5FC36-71ED-422F-91FA-17EF5224293B}">
      <dgm:prSet/>
      <dgm:spPr/>
      <dgm:t>
        <a:bodyPr/>
        <a:lstStyle/>
        <a:p>
          <a:endParaRPr lang="en-US" sz="2000" b="1"/>
        </a:p>
      </dgm:t>
    </dgm:pt>
    <dgm:pt modelId="{0484B332-023E-4795-8E3A-60E346AD9562}" type="pres">
      <dgm:prSet presAssocID="{F3EA3495-BC89-4AAF-8EDE-E0B536D22196}" presName="Name0" presStyleCnt="0">
        <dgm:presLayoutVars>
          <dgm:dir/>
          <dgm:animLvl val="lvl"/>
          <dgm:resizeHandles/>
        </dgm:presLayoutVars>
      </dgm:prSet>
      <dgm:spPr/>
      <dgm:t>
        <a:bodyPr/>
        <a:lstStyle/>
        <a:p>
          <a:endParaRPr lang="en-US"/>
        </a:p>
      </dgm:t>
    </dgm:pt>
    <dgm:pt modelId="{A486F406-1E6B-48ED-A681-A97777D2C474}" type="pres">
      <dgm:prSet presAssocID="{3D235FCA-D03D-4330-A734-DC1C683B128A}" presName="linNode" presStyleCnt="0"/>
      <dgm:spPr/>
    </dgm:pt>
    <dgm:pt modelId="{E3A4E67A-C143-4E53-97A9-3D2B443A063B}" type="pres">
      <dgm:prSet presAssocID="{3D235FCA-D03D-4330-A734-DC1C683B128A}" presName="parentShp" presStyleLbl="node1" presStyleIdx="0" presStyleCnt="4" custScaleX="81552">
        <dgm:presLayoutVars>
          <dgm:bulletEnabled val="1"/>
        </dgm:presLayoutVars>
      </dgm:prSet>
      <dgm:spPr/>
      <dgm:t>
        <a:bodyPr/>
        <a:lstStyle/>
        <a:p>
          <a:endParaRPr lang="en-US"/>
        </a:p>
      </dgm:t>
    </dgm:pt>
    <dgm:pt modelId="{026B4523-BF52-45F2-A410-AF6FA2A88F02}" type="pres">
      <dgm:prSet presAssocID="{3D235FCA-D03D-4330-A734-DC1C683B128A}" presName="childShp" presStyleLbl="bgAccFollowNode1" presStyleIdx="0" presStyleCnt="4">
        <dgm:presLayoutVars>
          <dgm:bulletEnabled val="1"/>
        </dgm:presLayoutVars>
      </dgm:prSet>
      <dgm:spPr/>
      <dgm:t>
        <a:bodyPr/>
        <a:lstStyle/>
        <a:p>
          <a:endParaRPr lang="en-US"/>
        </a:p>
      </dgm:t>
    </dgm:pt>
    <dgm:pt modelId="{B2970F9F-E671-490F-AC5A-B57156617A89}" type="pres">
      <dgm:prSet presAssocID="{AAE3B8DC-79E8-40C6-B6AD-35D06C2EF4FA}" presName="spacing" presStyleCnt="0"/>
      <dgm:spPr/>
    </dgm:pt>
    <dgm:pt modelId="{764531CA-A9EF-4179-9F20-D3D8525EE825}" type="pres">
      <dgm:prSet presAssocID="{62719F3D-F386-4C98-895F-066574494CA1}" presName="linNode" presStyleCnt="0"/>
      <dgm:spPr/>
    </dgm:pt>
    <dgm:pt modelId="{EB2FCD2E-F576-410E-9797-3CCB1FA4749A}" type="pres">
      <dgm:prSet presAssocID="{62719F3D-F386-4C98-895F-066574494CA1}" presName="parentShp" presStyleLbl="node1" presStyleIdx="1" presStyleCnt="4" custScaleX="82477">
        <dgm:presLayoutVars>
          <dgm:bulletEnabled val="1"/>
        </dgm:presLayoutVars>
      </dgm:prSet>
      <dgm:spPr/>
      <dgm:t>
        <a:bodyPr/>
        <a:lstStyle/>
        <a:p>
          <a:endParaRPr lang="en-US"/>
        </a:p>
      </dgm:t>
    </dgm:pt>
    <dgm:pt modelId="{C8C2C0B3-65AE-43E5-87CA-CDCC524698C8}" type="pres">
      <dgm:prSet presAssocID="{62719F3D-F386-4C98-895F-066574494CA1}" presName="childShp" presStyleLbl="bgAccFollowNode1" presStyleIdx="1" presStyleCnt="4">
        <dgm:presLayoutVars>
          <dgm:bulletEnabled val="1"/>
        </dgm:presLayoutVars>
      </dgm:prSet>
      <dgm:spPr/>
      <dgm:t>
        <a:bodyPr/>
        <a:lstStyle/>
        <a:p>
          <a:endParaRPr lang="en-US"/>
        </a:p>
      </dgm:t>
    </dgm:pt>
    <dgm:pt modelId="{56B08D14-6180-4DCE-9946-ADE55571F60A}" type="pres">
      <dgm:prSet presAssocID="{61D04B8B-3D1E-4A21-88BC-3446C1A8D9E6}" presName="spacing" presStyleCnt="0"/>
      <dgm:spPr/>
    </dgm:pt>
    <dgm:pt modelId="{138D1C16-B9B7-4CA5-8415-12BCFC9F8AA3}" type="pres">
      <dgm:prSet presAssocID="{BBA01E96-8763-45B2-950C-E48D2574CAB3}" presName="linNode" presStyleCnt="0"/>
      <dgm:spPr/>
    </dgm:pt>
    <dgm:pt modelId="{AE7C9FF8-E67C-4C8C-BBFD-F779AE4ABD3E}" type="pres">
      <dgm:prSet presAssocID="{BBA01E96-8763-45B2-950C-E48D2574CAB3}" presName="parentShp" presStyleLbl="node1" presStyleIdx="2" presStyleCnt="4" custScaleX="83328">
        <dgm:presLayoutVars>
          <dgm:bulletEnabled val="1"/>
        </dgm:presLayoutVars>
      </dgm:prSet>
      <dgm:spPr/>
      <dgm:t>
        <a:bodyPr/>
        <a:lstStyle/>
        <a:p>
          <a:endParaRPr lang="en-US"/>
        </a:p>
      </dgm:t>
    </dgm:pt>
    <dgm:pt modelId="{CAF0A228-0F43-43F7-B9DD-84CFBEB43058}" type="pres">
      <dgm:prSet presAssocID="{BBA01E96-8763-45B2-950C-E48D2574CAB3}" presName="childShp" presStyleLbl="bgAccFollowNode1" presStyleIdx="2" presStyleCnt="4">
        <dgm:presLayoutVars>
          <dgm:bulletEnabled val="1"/>
        </dgm:presLayoutVars>
      </dgm:prSet>
      <dgm:spPr/>
      <dgm:t>
        <a:bodyPr/>
        <a:lstStyle/>
        <a:p>
          <a:endParaRPr lang="en-US"/>
        </a:p>
      </dgm:t>
    </dgm:pt>
    <dgm:pt modelId="{4A04D5DB-7A67-4617-BC32-564F17595524}" type="pres">
      <dgm:prSet presAssocID="{C1158E88-34AC-44A5-B5F6-5D19E3742ED7}" presName="spacing" presStyleCnt="0"/>
      <dgm:spPr/>
    </dgm:pt>
    <dgm:pt modelId="{A91FC3A9-E446-428B-98FD-F11B1AE08465}" type="pres">
      <dgm:prSet presAssocID="{DFB20F01-BDC6-4119-BCEF-D8E660EA1BCE}" presName="linNode" presStyleCnt="0"/>
      <dgm:spPr/>
    </dgm:pt>
    <dgm:pt modelId="{D7890E30-B029-43DF-A08D-8268F376BB3B}" type="pres">
      <dgm:prSet presAssocID="{DFB20F01-BDC6-4119-BCEF-D8E660EA1BCE}" presName="parentShp" presStyleLbl="node1" presStyleIdx="3" presStyleCnt="4" custScaleX="81893">
        <dgm:presLayoutVars>
          <dgm:bulletEnabled val="1"/>
        </dgm:presLayoutVars>
      </dgm:prSet>
      <dgm:spPr/>
      <dgm:t>
        <a:bodyPr/>
        <a:lstStyle/>
        <a:p>
          <a:endParaRPr lang="en-US"/>
        </a:p>
      </dgm:t>
    </dgm:pt>
    <dgm:pt modelId="{88FD8FB3-8D65-4B68-A6A8-CE7C54A0E3D6}" type="pres">
      <dgm:prSet presAssocID="{DFB20F01-BDC6-4119-BCEF-D8E660EA1BCE}" presName="childShp" presStyleLbl="bgAccFollowNode1" presStyleIdx="3" presStyleCnt="4">
        <dgm:presLayoutVars>
          <dgm:bulletEnabled val="1"/>
        </dgm:presLayoutVars>
      </dgm:prSet>
      <dgm:spPr/>
      <dgm:t>
        <a:bodyPr/>
        <a:lstStyle/>
        <a:p>
          <a:endParaRPr lang="en-US"/>
        </a:p>
      </dgm:t>
    </dgm:pt>
  </dgm:ptLst>
  <dgm:cxnLst>
    <dgm:cxn modelId="{C5E4CD75-E5ED-48A3-AAD0-C99A3A24A49F}" srcId="{F3EA3495-BC89-4AAF-8EDE-E0B536D22196}" destId="{DFB20F01-BDC6-4119-BCEF-D8E660EA1BCE}" srcOrd="3" destOrd="0" parTransId="{48A6D4B8-9943-4EBC-9E90-C63ABD4D0EBD}" sibTransId="{DCF241CF-5F70-48E5-BAC0-2944F02B6199}"/>
    <dgm:cxn modelId="{84074636-B57B-41D2-984B-D9336AA2FB13}" type="presOf" srcId="{456C8433-562B-445D-B8EA-39067B177D69}" destId="{026B4523-BF52-45F2-A410-AF6FA2A88F02}" srcOrd="0" destOrd="0" presId="urn:microsoft.com/office/officeart/2005/8/layout/vList6"/>
    <dgm:cxn modelId="{F1B9F462-C24C-42AA-BC90-A4DF0EEE13A2}" type="presOf" srcId="{62719F3D-F386-4C98-895F-066574494CA1}" destId="{EB2FCD2E-F576-410E-9797-3CCB1FA4749A}" srcOrd="0" destOrd="0" presId="urn:microsoft.com/office/officeart/2005/8/layout/vList6"/>
    <dgm:cxn modelId="{C2D5FC36-71ED-422F-91FA-17EF5224293B}" srcId="{62719F3D-F386-4C98-895F-066574494CA1}" destId="{F84EF2EE-E607-49A0-AE06-BDBA5AA8E81E}" srcOrd="0" destOrd="0" parTransId="{46FD727E-9A57-4666-9380-1B3329BB55ED}" sibTransId="{F073CA8F-6008-4FFB-965C-84BD004A1880}"/>
    <dgm:cxn modelId="{3E2DB961-4FA1-4029-86C9-034AEE51E06D}" srcId="{DFB20F01-BDC6-4119-BCEF-D8E660EA1BCE}" destId="{A830EB0B-3026-4295-B438-680C176BBD88}" srcOrd="0" destOrd="0" parTransId="{B8B2CF06-C7E2-4A4C-A605-6DD7941714F5}" sibTransId="{07FF9BA6-F586-4639-98C0-D1645E13949B}"/>
    <dgm:cxn modelId="{EE5ED375-73BA-454D-BF78-8C9AC6472764}" srcId="{F3EA3495-BC89-4AAF-8EDE-E0B536D22196}" destId="{BBA01E96-8763-45B2-950C-E48D2574CAB3}" srcOrd="2" destOrd="0" parTransId="{2FE203AE-2CA3-43CD-87D3-3FD3361C66D3}" sibTransId="{C1158E88-34AC-44A5-B5F6-5D19E3742ED7}"/>
    <dgm:cxn modelId="{8EC239C9-8F1D-4E62-B745-77F8BCF3B92A}" srcId="{F3EA3495-BC89-4AAF-8EDE-E0B536D22196}" destId="{3D235FCA-D03D-4330-A734-DC1C683B128A}" srcOrd="0" destOrd="0" parTransId="{5B284CDC-6B1E-45AE-A915-06E24294B8F5}" sibTransId="{AAE3B8DC-79E8-40C6-B6AD-35D06C2EF4FA}"/>
    <dgm:cxn modelId="{CA2D38C7-9E7B-42CC-97B8-C03B4CE9F89C}" type="presOf" srcId="{DFB20F01-BDC6-4119-BCEF-D8E660EA1BCE}" destId="{D7890E30-B029-43DF-A08D-8268F376BB3B}" srcOrd="0" destOrd="0" presId="urn:microsoft.com/office/officeart/2005/8/layout/vList6"/>
    <dgm:cxn modelId="{0FDD7D4A-A397-4AE2-A843-AD0A874ED047}" type="presOf" srcId="{EF06E62C-939E-42CB-B081-6D370AB4AAF6}" destId="{CAF0A228-0F43-43F7-B9DD-84CFBEB43058}" srcOrd="0" destOrd="0" presId="urn:microsoft.com/office/officeart/2005/8/layout/vList6"/>
    <dgm:cxn modelId="{0F72EB56-B678-44EB-90E4-0D559B9D583E}" srcId="{F3EA3495-BC89-4AAF-8EDE-E0B536D22196}" destId="{62719F3D-F386-4C98-895F-066574494CA1}" srcOrd="1" destOrd="0" parTransId="{91FB6162-298C-43A2-ADA0-A792DD415F26}" sibTransId="{61D04B8B-3D1E-4A21-88BC-3446C1A8D9E6}"/>
    <dgm:cxn modelId="{4C627EC0-898D-4189-BF50-0D2E3BBB6EFE}" type="presOf" srcId="{A830EB0B-3026-4295-B438-680C176BBD88}" destId="{88FD8FB3-8D65-4B68-A6A8-CE7C54A0E3D6}" srcOrd="0" destOrd="0" presId="urn:microsoft.com/office/officeart/2005/8/layout/vList6"/>
    <dgm:cxn modelId="{CA8BF333-92F9-4ADA-91C5-A21831A3EDAB}" type="presOf" srcId="{F3EA3495-BC89-4AAF-8EDE-E0B536D22196}" destId="{0484B332-023E-4795-8E3A-60E346AD9562}" srcOrd="0" destOrd="0" presId="urn:microsoft.com/office/officeart/2005/8/layout/vList6"/>
    <dgm:cxn modelId="{414142C1-FA9D-4B8E-A86F-F6B8AF319080}" srcId="{BBA01E96-8763-45B2-950C-E48D2574CAB3}" destId="{EF06E62C-939E-42CB-B081-6D370AB4AAF6}" srcOrd="0" destOrd="0" parTransId="{C51AB748-3C18-49F4-AC5B-B7F06766FF03}" sibTransId="{82981665-C909-47FF-9D1B-2047BA1F1C74}"/>
    <dgm:cxn modelId="{66A924F8-412E-4594-9EA2-4F3FF043DB3C}" type="presOf" srcId="{F84EF2EE-E607-49A0-AE06-BDBA5AA8E81E}" destId="{C8C2C0B3-65AE-43E5-87CA-CDCC524698C8}" srcOrd="0" destOrd="0" presId="urn:microsoft.com/office/officeart/2005/8/layout/vList6"/>
    <dgm:cxn modelId="{8831C21F-A8DF-4838-86C1-9534BBBF8C64}" srcId="{3D235FCA-D03D-4330-A734-DC1C683B128A}" destId="{456C8433-562B-445D-B8EA-39067B177D69}" srcOrd="0" destOrd="0" parTransId="{4429796E-ECEE-4150-BB48-1D31C751E445}" sibTransId="{A0AAC5E7-9531-4EB1-B6C3-32539C46B207}"/>
    <dgm:cxn modelId="{AC9433DE-0BB0-4325-8DCB-E1C3B0347E90}" type="presOf" srcId="{3D235FCA-D03D-4330-A734-DC1C683B128A}" destId="{E3A4E67A-C143-4E53-97A9-3D2B443A063B}" srcOrd="0" destOrd="0" presId="urn:microsoft.com/office/officeart/2005/8/layout/vList6"/>
    <dgm:cxn modelId="{001E9906-764D-4D9F-AF8C-1708DC894E6F}" type="presOf" srcId="{BBA01E96-8763-45B2-950C-E48D2574CAB3}" destId="{AE7C9FF8-E67C-4C8C-BBFD-F779AE4ABD3E}" srcOrd="0" destOrd="0" presId="urn:microsoft.com/office/officeart/2005/8/layout/vList6"/>
    <dgm:cxn modelId="{4415408F-E337-4CCD-8CE5-647A952A5867}" type="presParOf" srcId="{0484B332-023E-4795-8E3A-60E346AD9562}" destId="{A486F406-1E6B-48ED-A681-A97777D2C474}" srcOrd="0" destOrd="0" presId="urn:microsoft.com/office/officeart/2005/8/layout/vList6"/>
    <dgm:cxn modelId="{B309F91D-8D74-48CC-9D0E-D3914988BEF1}" type="presParOf" srcId="{A486F406-1E6B-48ED-A681-A97777D2C474}" destId="{E3A4E67A-C143-4E53-97A9-3D2B443A063B}" srcOrd="0" destOrd="0" presId="urn:microsoft.com/office/officeart/2005/8/layout/vList6"/>
    <dgm:cxn modelId="{95713D87-B5A8-42E6-A7DA-35CFE586C0DD}" type="presParOf" srcId="{A486F406-1E6B-48ED-A681-A97777D2C474}" destId="{026B4523-BF52-45F2-A410-AF6FA2A88F02}" srcOrd="1" destOrd="0" presId="urn:microsoft.com/office/officeart/2005/8/layout/vList6"/>
    <dgm:cxn modelId="{0314CA6C-AC9A-494D-B0BE-6ED3C68590F6}" type="presParOf" srcId="{0484B332-023E-4795-8E3A-60E346AD9562}" destId="{B2970F9F-E671-490F-AC5A-B57156617A89}" srcOrd="1" destOrd="0" presId="urn:microsoft.com/office/officeart/2005/8/layout/vList6"/>
    <dgm:cxn modelId="{9F4C705A-1120-4B52-BE2A-B85E9889AE5F}" type="presParOf" srcId="{0484B332-023E-4795-8E3A-60E346AD9562}" destId="{764531CA-A9EF-4179-9F20-D3D8525EE825}" srcOrd="2" destOrd="0" presId="urn:microsoft.com/office/officeart/2005/8/layout/vList6"/>
    <dgm:cxn modelId="{2242FDBD-EB7A-4250-A875-52EFE0F9F913}" type="presParOf" srcId="{764531CA-A9EF-4179-9F20-D3D8525EE825}" destId="{EB2FCD2E-F576-410E-9797-3CCB1FA4749A}" srcOrd="0" destOrd="0" presId="urn:microsoft.com/office/officeart/2005/8/layout/vList6"/>
    <dgm:cxn modelId="{CD50C08D-011A-4A1D-942B-4946E5903C56}" type="presParOf" srcId="{764531CA-A9EF-4179-9F20-D3D8525EE825}" destId="{C8C2C0B3-65AE-43E5-87CA-CDCC524698C8}" srcOrd="1" destOrd="0" presId="urn:microsoft.com/office/officeart/2005/8/layout/vList6"/>
    <dgm:cxn modelId="{2148FD21-263C-41E7-BB00-33141BBF27B2}" type="presParOf" srcId="{0484B332-023E-4795-8E3A-60E346AD9562}" destId="{56B08D14-6180-4DCE-9946-ADE55571F60A}" srcOrd="3" destOrd="0" presId="urn:microsoft.com/office/officeart/2005/8/layout/vList6"/>
    <dgm:cxn modelId="{F80C58E6-E9DC-49C3-BC7E-28D119996749}" type="presParOf" srcId="{0484B332-023E-4795-8E3A-60E346AD9562}" destId="{138D1C16-B9B7-4CA5-8415-12BCFC9F8AA3}" srcOrd="4" destOrd="0" presId="urn:microsoft.com/office/officeart/2005/8/layout/vList6"/>
    <dgm:cxn modelId="{2A5357E6-0A2B-4434-A552-7E3CE6738352}" type="presParOf" srcId="{138D1C16-B9B7-4CA5-8415-12BCFC9F8AA3}" destId="{AE7C9FF8-E67C-4C8C-BBFD-F779AE4ABD3E}" srcOrd="0" destOrd="0" presId="urn:microsoft.com/office/officeart/2005/8/layout/vList6"/>
    <dgm:cxn modelId="{9C976A9E-E47E-4489-BED5-4C1E63BC9A22}" type="presParOf" srcId="{138D1C16-B9B7-4CA5-8415-12BCFC9F8AA3}" destId="{CAF0A228-0F43-43F7-B9DD-84CFBEB43058}" srcOrd="1" destOrd="0" presId="urn:microsoft.com/office/officeart/2005/8/layout/vList6"/>
    <dgm:cxn modelId="{432E95CD-58C0-4FE9-85B9-503A6FE2FA42}" type="presParOf" srcId="{0484B332-023E-4795-8E3A-60E346AD9562}" destId="{4A04D5DB-7A67-4617-BC32-564F17595524}" srcOrd="5" destOrd="0" presId="urn:microsoft.com/office/officeart/2005/8/layout/vList6"/>
    <dgm:cxn modelId="{8B63F4A2-6F9B-4FB5-BB3B-A3B640F9BBF2}" type="presParOf" srcId="{0484B332-023E-4795-8E3A-60E346AD9562}" destId="{A91FC3A9-E446-428B-98FD-F11B1AE08465}" srcOrd="6" destOrd="0" presId="urn:microsoft.com/office/officeart/2005/8/layout/vList6"/>
    <dgm:cxn modelId="{6C7EBC98-DE65-46A6-B1C4-35F67647690D}" type="presParOf" srcId="{A91FC3A9-E446-428B-98FD-F11B1AE08465}" destId="{D7890E30-B029-43DF-A08D-8268F376BB3B}" srcOrd="0" destOrd="0" presId="urn:microsoft.com/office/officeart/2005/8/layout/vList6"/>
    <dgm:cxn modelId="{3D1FC264-E5B9-4006-A3F3-B88C76485C44}" type="presParOf" srcId="{A91FC3A9-E446-428B-98FD-F11B1AE08465}" destId="{88FD8FB3-8D65-4B68-A6A8-CE7C54A0E3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A233D-956A-40FB-91AF-2F2CC769262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CB22196-23EA-4D49-9DBA-58D5A8F0DDA2}">
      <dgm:prSet phldrT="[Text]" custT="1"/>
      <dgm:spPr/>
      <dgm:t>
        <a:bodyPr/>
        <a:lstStyle/>
        <a:p>
          <a:r>
            <a:rPr lang="en-US" altLang="en-US" sz="1800" b="1" dirty="0" smtClean="0">
              <a:latin typeface="Calibri" panose="020F0502020204030204" pitchFamily="34" charset="0"/>
              <a:ea typeface="Times New Roman" panose="02020603050405020304" pitchFamily="18" charset="0"/>
              <a:cs typeface="Calibri" panose="020F0502020204030204" pitchFamily="34" charset="0"/>
            </a:rPr>
            <a:t>SHG Level HR</a:t>
          </a:r>
        </a:p>
        <a:p>
          <a:endParaRPr lang="en-US" sz="1800" dirty="0"/>
        </a:p>
      </dgm:t>
    </dgm:pt>
    <dgm:pt modelId="{0F3AAFF2-17A1-4F00-951B-524CA9F8DC79}" type="parTrans" cxnId="{4ECA0D93-6AE9-441B-A0D1-8671D510857D}">
      <dgm:prSet/>
      <dgm:spPr/>
      <dgm:t>
        <a:bodyPr/>
        <a:lstStyle/>
        <a:p>
          <a:endParaRPr lang="en-US" sz="2800"/>
        </a:p>
      </dgm:t>
    </dgm:pt>
    <dgm:pt modelId="{11AEB765-451C-4544-BCD4-0C3A5ACEE15E}" type="sibTrans" cxnId="{4ECA0D93-6AE9-441B-A0D1-8671D510857D}">
      <dgm:prSet/>
      <dgm:spPr/>
      <dgm:t>
        <a:bodyPr/>
        <a:lstStyle/>
        <a:p>
          <a:endParaRPr lang="en-US" sz="2800"/>
        </a:p>
      </dgm:t>
    </dgm:pt>
    <dgm:pt modelId="{C5A9778A-25FC-42F7-B695-C0A520B86DB4}">
      <dgm:prSet phldrT="[Text]" custT="1"/>
      <dgm:spPr/>
      <dgm:t>
        <a:bodyPr/>
        <a:lstStyle/>
        <a:p>
          <a:r>
            <a:rPr lang="en-US" altLang="en-US" sz="1800" b="1" dirty="0" smtClean="0">
              <a:latin typeface="Calibri" panose="020F0502020204030204" pitchFamily="34" charset="0"/>
              <a:ea typeface="Times New Roman" panose="02020603050405020304" pitchFamily="18" charset="0"/>
              <a:cs typeface="Calibri" panose="020F0502020204030204" pitchFamily="34" charset="0"/>
            </a:rPr>
            <a:t>VO Level HR</a:t>
          </a:r>
        </a:p>
        <a:p>
          <a:endParaRPr lang="en-US" sz="1800" dirty="0"/>
        </a:p>
      </dgm:t>
    </dgm:pt>
    <dgm:pt modelId="{EB4AFAD4-52CD-4501-8167-86AA2C4393BD}" type="parTrans" cxnId="{34338939-71D3-4454-B17C-BD249EB3D3D9}">
      <dgm:prSet/>
      <dgm:spPr/>
      <dgm:t>
        <a:bodyPr/>
        <a:lstStyle/>
        <a:p>
          <a:endParaRPr lang="en-US" sz="2800"/>
        </a:p>
      </dgm:t>
    </dgm:pt>
    <dgm:pt modelId="{54439DA4-C043-4298-A1CA-6C2C08BE7B95}" type="sibTrans" cxnId="{34338939-71D3-4454-B17C-BD249EB3D3D9}">
      <dgm:prSet/>
      <dgm:spPr/>
      <dgm:t>
        <a:bodyPr/>
        <a:lstStyle/>
        <a:p>
          <a:endParaRPr lang="en-US" sz="2800"/>
        </a:p>
      </dgm:t>
    </dgm:pt>
    <dgm:pt modelId="{D2A2F2A5-DF32-4882-8E36-316225DF2632}">
      <dgm:prSet phldrT="[Text]" custT="1"/>
      <dgm:spPr/>
      <dgm:t>
        <a:bodyPr/>
        <a:lstStyle/>
        <a:p>
          <a:r>
            <a:rPr lang="en-US" altLang="en-US" sz="1800" b="1" dirty="0" smtClean="0">
              <a:latin typeface="Calibri" panose="020F0502020204030204" pitchFamily="34" charset="0"/>
              <a:ea typeface="Times New Roman" panose="02020603050405020304" pitchFamily="18" charset="0"/>
              <a:cs typeface="Calibri" panose="020F0502020204030204" pitchFamily="34" charset="0"/>
            </a:rPr>
            <a:t>CLF Level</a:t>
          </a:r>
          <a:r>
            <a:rPr lang="en-US" altLang="en-US" sz="1800" dirty="0" smtClean="0">
              <a:latin typeface="Calibri" panose="020F0502020204030204" pitchFamily="34" charset="0"/>
              <a:ea typeface="Times New Roman" panose="02020603050405020304" pitchFamily="18" charset="0"/>
              <a:cs typeface="Calibri" panose="020F0502020204030204" pitchFamily="34" charset="0"/>
            </a:rPr>
            <a:t> </a:t>
          </a:r>
          <a:r>
            <a:rPr lang="en-US" altLang="en-US" sz="1800" b="1" dirty="0" smtClean="0">
              <a:latin typeface="Calibri" panose="020F0502020204030204" pitchFamily="34" charset="0"/>
              <a:ea typeface="Times New Roman" panose="02020603050405020304" pitchFamily="18" charset="0"/>
              <a:cs typeface="Calibri" panose="020F0502020204030204" pitchFamily="34" charset="0"/>
            </a:rPr>
            <a:t>HR</a:t>
          </a:r>
        </a:p>
        <a:p>
          <a:endParaRPr lang="en-US" sz="1400" dirty="0"/>
        </a:p>
      </dgm:t>
    </dgm:pt>
    <dgm:pt modelId="{929D9B91-A544-4A05-8125-C113EE1DCE6B}" type="parTrans" cxnId="{C2274E0E-8B20-4B5E-A236-A3E2F97B9985}">
      <dgm:prSet/>
      <dgm:spPr/>
      <dgm:t>
        <a:bodyPr/>
        <a:lstStyle/>
        <a:p>
          <a:endParaRPr lang="en-US" sz="2800"/>
        </a:p>
      </dgm:t>
    </dgm:pt>
    <dgm:pt modelId="{5C9F14F2-A332-4C36-A6AC-46ECBE0D645B}" type="sibTrans" cxnId="{C2274E0E-8B20-4B5E-A236-A3E2F97B9985}">
      <dgm:prSet/>
      <dgm:spPr/>
      <dgm:t>
        <a:bodyPr/>
        <a:lstStyle/>
        <a:p>
          <a:endParaRPr lang="en-US" sz="2800"/>
        </a:p>
      </dgm:t>
    </dgm:pt>
    <dgm:pt modelId="{C734F30F-E925-476F-8515-5BA0F3C69D71}">
      <dgm:prSet phldrT="[Text]" custT="1"/>
      <dgm:spPr/>
      <dgm:t>
        <a:bodyPr/>
        <a:lstStyle/>
        <a:p>
          <a:pPr rtl="0"/>
          <a:r>
            <a:rPr kumimoji="0" lang="en-US" altLang="en-US" sz="1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State Mission </a:t>
          </a:r>
          <a:r>
            <a:rPr lang="en-US" altLang="en-US" sz="1800" b="1"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t>
          </a:r>
          <a:r>
            <a:rPr kumimoji="0" lang="en-US" altLang="en-US" sz="1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anagement Unit</a:t>
          </a:r>
        </a:p>
        <a:p>
          <a:pPr rtl="0"/>
          <a:endParaRPr lang="en-US" sz="1000" dirty="0"/>
        </a:p>
      </dgm:t>
    </dgm:pt>
    <dgm:pt modelId="{5C6B506C-5ABF-4CAC-A0C3-877146D0A471}" type="parTrans" cxnId="{C8001075-97C8-49F0-A35A-EBAC2CA28967}">
      <dgm:prSet/>
      <dgm:spPr/>
      <dgm:t>
        <a:bodyPr/>
        <a:lstStyle/>
        <a:p>
          <a:endParaRPr lang="en-US" sz="2800"/>
        </a:p>
      </dgm:t>
    </dgm:pt>
    <dgm:pt modelId="{C1276A58-D436-4544-B3D7-54F91BD73FBF}" type="sibTrans" cxnId="{C8001075-97C8-49F0-A35A-EBAC2CA28967}">
      <dgm:prSet/>
      <dgm:spPr/>
      <dgm:t>
        <a:bodyPr/>
        <a:lstStyle/>
        <a:p>
          <a:endParaRPr lang="en-US" sz="2800"/>
        </a:p>
      </dgm:t>
    </dgm:pt>
    <dgm:pt modelId="{26225220-71C0-40F9-A8DF-372C42436E0A}">
      <dgm:prSet phldrT="[Text]" custT="1"/>
      <dgm:spPr/>
      <dgm:t>
        <a:bodyPr/>
        <a:lstStyle/>
        <a:p>
          <a:r>
            <a:rPr kumimoji="0" lang="en-US" altLang="en-US" sz="1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District Mission </a:t>
          </a:r>
          <a:r>
            <a:rPr lang="en-US" altLang="en-US" sz="1800" b="1"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Management Unit</a:t>
          </a:r>
        </a:p>
        <a:p>
          <a:endParaRPr lang="en-US" sz="1200" dirty="0"/>
        </a:p>
      </dgm:t>
    </dgm:pt>
    <dgm:pt modelId="{D0B66280-A56B-4B5D-97BF-C4FC8E52D441}" type="parTrans" cxnId="{2DDE563D-A8A9-42F9-BCAC-B3322F64CC38}">
      <dgm:prSet/>
      <dgm:spPr/>
      <dgm:t>
        <a:bodyPr/>
        <a:lstStyle/>
        <a:p>
          <a:endParaRPr lang="en-US" sz="2800"/>
        </a:p>
      </dgm:t>
    </dgm:pt>
    <dgm:pt modelId="{086356DF-BE5A-496B-B841-0FFE70F96677}" type="sibTrans" cxnId="{2DDE563D-A8A9-42F9-BCAC-B3322F64CC38}">
      <dgm:prSet/>
      <dgm:spPr/>
      <dgm:t>
        <a:bodyPr/>
        <a:lstStyle/>
        <a:p>
          <a:endParaRPr lang="en-US" sz="2800"/>
        </a:p>
      </dgm:t>
    </dgm:pt>
    <dgm:pt modelId="{3C3ECFCA-CBBA-44B0-A43D-9C3C6E6778FF}">
      <dgm:prSet custT="1"/>
      <dgm:spPr/>
      <dgm:t>
        <a:bodyPr/>
        <a:lstStyle/>
        <a:p>
          <a:r>
            <a:rPr lang="en-US" altLang="en-US" sz="1600" dirty="0" smtClean="0">
              <a:latin typeface="Calibri" panose="020F0502020204030204" pitchFamily="34" charset="0"/>
              <a:ea typeface="Times New Roman" panose="02020603050405020304" pitchFamily="18" charset="0"/>
              <a:cs typeface="Calibri" panose="020F0502020204030204" pitchFamily="34" charset="0"/>
            </a:rPr>
            <a:t>State Programme Manager SI &amp; SD</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484DC9EB-DF8F-42BE-9F5D-72C4C8141AAB}" type="parTrans" cxnId="{22080740-A6D2-4264-9EE5-ABC041B08A54}">
      <dgm:prSet/>
      <dgm:spPr/>
      <dgm:t>
        <a:bodyPr/>
        <a:lstStyle/>
        <a:p>
          <a:endParaRPr lang="en-US" sz="2800"/>
        </a:p>
      </dgm:t>
    </dgm:pt>
    <dgm:pt modelId="{B44FAFBA-A1DB-4D2B-9D2C-9C3A9749C857}" type="sibTrans" cxnId="{22080740-A6D2-4264-9EE5-ABC041B08A54}">
      <dgm:prSet/>
      <dgm:spPr/>
      <dgm:t>
        <a:bodyPr/>
        <a:lstStyle/>
        <a:p>
          <a:endParaRPr lang="en-US" sz="2800"/>
        </a:p>
      </dgm:t>
    </dgm:pt>
    <dgm:pt modelId="{FE8620EA-CAC9-405E-9330-FA05047D60C4}">
      <dgm:prSet custT="1"/>
      <dgm:spPr/>
      <dgm:t>
        <a:bodyPr/>
        <a:lstStyle/>
        <a:p>
          <a:r>
            <a:rPr lang="en-US" altLang="en-US" sz="1600" smtClean="0">
              <a:latin typeface="Calibri" panose="020F0502020204030204" pitchFamily="34" charset="0"/>
              <a:ea typeface="Times New Roman" panose="02020603050405020304" pitchFamily="18" charset="0"/>
              <a:cs typeface="Calibri" panose="020F0502020204030204" pitchFamily="34" charset="0"/>
            </a:rPr>
            <a:t>Program Manager, State Resource Person/Master Trainers</a:t>
          </a:r>
          <a:endParaRPr lang="en-US" altLang="en-US" sz="1600" dirty="0"/>
        </a:p>
      </dgm:t>
    </dgm:pt>
    <dgm:pt modelId="{1142F4A9-3F96-4C12-A13E-52710883A2AF}" type="parTrans" cxnId="{4F13AC96-4367-45AE-BCC7-A201DE2A52E1}">
      <dgm:prSet/>
      <dgm:spPr/>
      <dgm:t>
        <a:bodyPr/>
        <a:lstStyle/>
        <a:p>
          <a:endParaRPr lang="en-US" sz="2800"/>
        </a:p>
      </dgm:t>
    </dgm:pt>
    <dgm:pt modelId="{2104FA07-0879-46A6-B0F4-6B5A398B3A2C}" type="sibTrans" cxnId="{4F13AC96-4367-45AE-BCC7-A201DE2A52E1}">
      <dgm:prSet/>
      <dgm:spPr/>
      <dgm:t>
        <a:bodyPr/>
        <a:lstStyle/>
        <a:p>
          <a:endParaRPr lang="en-US" sz="2800"/>
        </a:p>
      </dgm:t>
    </dgm:pt>
    <dgm:pt modelId="{7FEB758E-0799-493C-8F9E-791F92AB54A5}">
      <dgm:prSet custT="1"/>
      <dgm:spPr/>
      <dgm:t>
        <a:bodyPr/>
        <a:lstStyle/>
        <a:p>
          <a:r>
            <a:rPr lang="en-US" altLang="en-US" sz="1600" dirty="0" smtClean="0">
              <a:latin typeface="Calibri" panose="020F0502020204030204" pitchFamily="34" charset="0"/>
              <a:ea typeface="Times New Roman" panose="02020603050405020304" pitchFamily="18" charset="0"/>
              <a:cs typeface="Calibri" panose="020F0502020204030204" pitchFamily="34" charset="0"/>
            </a:rPr>
            <a:t>District Programme Manager IB-CB, District resource pool </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DE2B47CC-A3C5-4FCF-9B73-118EEDBF677B}" type="parTrans" cxnId="{94F747C5-54D5-47AC-9ED7-8FCE3DD1BDFC}">
      <dgm:prSet/>
      <dgm:spPr/>
      <dgm:t>
        <a:bodyPr/>
        <a:lstStyle/>
        <a:p>
          <a:endParaRPr lang="en-US" sz="2800"/>
        </a:p>
      </dgm:t>
    </dgm:pt>
    <dgm:pt modelId="{DA36760B-8657-47FB-A00F-586A5EB1E2B9}" type="sibTrans" cxnId="{94F747C5-54D5-47AC-9ED7-8FCE3DD1BDFC}">
      <dgm:prSet/>
      <dgm:spPr/>
      <dgm:t>
        <a:bodyPr/>
        <a:lstStyle/>
        <a:p>
          <a:endParaRPr lang="en-US" sz="2800"/>
        </a:p>
      </dgm:t>
    </dgm:pt>
    <dgm:pt modelId="{0A66A239-877A-491D-B4A5-519326FED04F}">
      <dgm:prSet custT="1"/>
      <dgm:spPr/>
      <dgm:t>
        <a:bodyPr/>
        <a:lstStyle/>
        <a:p>
          <a:r>
            <a:rPr kumimoji="0" lang="en-US" altLang="en-US" sz="1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Block Mission </a:t>
          </a:r>
          <a:r>
            <a:rPr lang="en-US" altLang="en-US" sz="1800" b="1"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Management Unit</a:t>
          </a:r>
        </a:p>
        <a:p>
          <a:endParaRPr kumimoji="0" lang="en-US" altLang="en-US" sz="1200" b="0" i="0" u="none" strike="noStrike" cap="none" normalizeH="0" baseline="0" dirty="0">
            <a:ln>
              <a:noFill/>
            </a:ln>
            <a:solidFill>
              <a:schemeClr val="tx1"/>
            </a:solidFill>
            <a:effectLst/>
            <a:latin typeface="Arial" panose="020B0604020202020204" pitchFamily="34" charset="0"/>
          </a:endParaRPr>
        </a:p>
      </dgm:t>
    </dgm:pt>
    <dgm:pt modelId="{6FA8299E-4036-4E3F-B6C9-F4017BFEEA9F}" type="parTrans" cxnId="{1EC64175-9D16-4373-B2C1-7105D14B4DCB}">
      <dgm:prSet/>
      <dgm:spPr/>
      <dgm:t>
        <a:bodyPr/>
        <a:lstStyle/>
        <a:p>
          <a:endParaRPr lang="en-US" sz="2800"/>
        </a:p>
      </dgm:t>
    </dgm:pt>
    <dgm:pt modelId="{FA1C3D7F-5B75-4998-BCFB-52C619C078CC}" type="sibTrans" cxnId="{1EC64175-9D16-4373-B2C1-7105D14B4DCB}">
      <dgm:prSet/>
      <dgm:spPr/>
      <dgm:t>
        <a:bodyPr/>
        <a:lstStyle/>
        <a:p>
          <a:endParaRPr lang="en-US" sz="2800"/>
        </a:p>
      </dgm:t>
    </dgm:pt>
    <dgm:pt modelId="{C0595B53-7815-4255-A3C3-B84CE4788C62}">
      <dgm:prSet custT="1"/>
      <dgm:spPr/>
      <dgm:t>
        <a:bodyPr/>
        <a:lstStyle/>
        <a:p>
          <a:r>
            <a:rPr lang="en-US" altLang="en-US" sz="1600" dirty="0" smtClean="0">
              <a:latin typeface="Calibri" panose="020F0502020204030204" pitchFamily="34" charset="0"/>
              <a:ea typeface="Times New Roman" panose="02020603050405020304" pitchFamily="18" charset="0"/>
              <a:cs typeface="Calibri" panose="020F0502020204030204" pitchFamily="34" charset="0"/>
            </a:rPr>
            <a:t>Social Action Committee (consisting 5 members)</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AF05CA28-4433-461A-8862-D77EE1FC18DD}" type="parTrans" cxnId="{D894DB56-7F7B-4E5D-A984-75EFED13D913}">
      <dgm:prSet/>
      <dgm:spPr/>
      <dgm:t>
        <a:bodyPr/>
        <a:lstStyle/>
        <a:p>
          <a:endParaRPr lang="en-US" sz="2800"/>
        </a:p>
      </dgm:t>
    </dgm:pt>
    <dgm:pt modelId="{DF5D393D-138F-4BF0-9C8C-649767C84269}" type="sibTrans" cxnId="{D894DB56-7F7B-4E5D-A984-75EFED13D913}">
      <dgm:prSet/>
      <dgm:spPr/>
      <dgm:t>
        <a:bodyPr/>
        <a:lstStyle/>
        <a:p>
          <a:endParaRPr lang="en-US" sz="2800"/>
        </a:p>
      </dgm:t>
    </dgm:pt>
    <dgm:pt modelId="{EDA1ECE8-1E14-404A-B108-76D51E5A0DCA}">
      <dgm:prSet custT="1"/>
      <dgm:spPr/>
      <dgm:t>
        <a:bodyPr/>
        <a:lstStyle/>
        <a:p>
          <a:r>
            <a:rPr lang="en-US" altLang="en-US" sz="1600" smtClean="0">
              <a:latin typeface="Calibri" panose="020F0502020204030204" pitchFamily="34" charset="0"/>
              <a:cs typeface="Calibri" panose="020F0502020204030204" pitchFamily="34" charset="0"/>
            </a:rPr>
            <a:t>Office Bearers/ Executive Committee</a:t>
          </a:r>
          <a:endParaRPr lang="en-US" altLang="en-US" sz="1600" dirty="0"/>
        </a:p>
      </dgm:t>
    </dgm:pt>
    <dgm:pt modelId="{AE030C0B-0CDC-481B-A3B2-5B837385A9B0}" type="parTrans" cxnId="{14A00B16-90DE-4793-83F0-6C8AF4D0B07C}">
      <dgm:prSet/>
      <dgm:spPr/>
      <dgm:t>
        <a:bodyPr/>
        <a:lstStyle/>
        <a:p>
          <a:endParaRPr lang="en-US" sz="2800"/>
        </a:p>
      </dgm:t>
    </dgm:pt>
    <dgm:pt modelId="{59EEB166-3B4D-45FC-BD7D-C98E5A36875E}" type="sibTrans" cxnId="{14A00B16-90DE-4793-83F0-6C8AF4D0B07C}">
      <dgm:prSet/>
      <dgm:spPr/>
      <dgm:t>
        <a:bodyPr/>
        <a:lstStyle/>
        <a:p>
          <a:endParaRPr lang="en-US" sz="2800"/>
        </a:p>
      </dgm:t>
    </dgm:pt>
    <dgm:pt modelId="{BDC9B40B-B267-4F63-8A94-52CD176A03F6}">
      <dgm:prSet custT="1"/>
      <dgm:spPr/>
      <dgm:t>
        <a:bodyPr/>
        <a:lstStyle/>
        <a:p>
          <a:r>
            <a:rPr lang="en-US" altLang="en-US" sz="1600" dirty="0" smtClean="0">
              <a:latin typeface="Calibri" panose="020F0502020204030204" pitchFamily="34" charset="0"/>
              <a:ea typeface="Times New Roman" panose="02020603050405020304" pitchFamily="18" charset="0"/>
              <a:cs typeface="Calibri" panose="020F0502020204030204" pitchFamily="34" charset="0"/>
            </a:rPr>
            <a:t>Block Programme Manager, resource pool </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DBD9E39F-59F7-4463-9377-7C9A628FFC27}" type="parTrans" cxnId="{89EB8FFD-87BE-4F8A-BA84-4C84426592CD}">
      <dgm:prSet/>
      <dgm:spPr/>
      <dgm:t>
        <a:bodyPr/>
        <a:lstStyle/>
        <a:p>
          <a:endParaRPr lang="en-US" sz="2800"/>
        </a:p>
      </dgm:t>
    </dgm:pt>
    <dgm:pt modelId="{DA307DA6-2830-4651-A9EC-122B0E82EE8C}" type="sibTrans" cxnId="{89EB8FFD-87BE-4F8A-BA84-4C84426592CD}">
      <dgm:prSet/>
      <dgm:spPr/>
      <dgm:t>
        <a:bodyPr/>
        <a:lstStyle/>
        <a:p>
          <a:endParaRPr lang="en-US" sz="2800"/>
        </a:p>
      </dgm:t>
    </dgm:pt>
    <dgm:pt modelId="{E090C6D4-CAD8-49D1-B678-D913B7FA42AD}">
      <dgm:prSet custT="1"/>
      <dgm:spPr/>
      <dgm:t>
        <a:bodyPr/>
        <a:lstStyle/>
        <a:p>
          <a:r>
            <a:rPr lang="en-US" altLang="en-US" sz="1600" smtClean="0">
              <a:latin typeface="Calibri" panose="020F0502020204030204" pitchFamily="34" charset="0"/>
              <a:ea typeface="Times New Roman" panose="02020603050405020304" pitchFamily="18" charset="0"/>
              <a:cs typeface="Calibri" panose="020F0502020204030204" pitchFamily="34" charset="0"/>
            </a:rPr>
            <a:t>Social Action Committee (consisting of</a:t>
          </a:r>
          <a:r>
            <a:rPr lang="en-US" altLang="en-US" sz="1600" smtClean="0">
              <a:latin typeface="Calibri" panose="020F0502020204030204" pitchFamily="34" charset="0"/>
              <a:ea typeface="Calibri" panose="020F0502020204030204" pitchFamily="34" charset="0"/>
              <a:cs typeface="Mangal" panose="02040503050203030202" pitchFamily="18" charset="0"/>
            </a:rPr>
            <a:t> </a:t>
          </a:r>
          <a:r>
            <a:rPr lang="en-US" altLang="en-US" sz="1600" smtClean="0">
              <a:latin typeface="Calibri" panose="020F0502020204030204" pitchFamily="34" charset="0"/>
              <a:ea typeface="Times New Roman" panose="02020603050405020304" pitchFamily="18" charset="0"/>
              <a:cs typeface="Calibri" panose="020F0502020204030204" pitchFamily="34" charset="0"/>
            </a:rPr>
            <a:t> 3 members)</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9D1E870E-5394-40E3-8F5D-8F3E70B333A5}" type="parTrans" cxnId="{C91439D2-DCFE-4576-B503-CC2CD1D7541A}">
      <dgm:prSet/>
      <dgm:spPr/>
      <dgm:t>
        <a:bodyPr/>
        <a:lstStyle/>
        <a:p>
          <a:endParaRPr lang="en-US" sz="2800"/>
        </a:p>
      </dgm:t>
    </dgm:pt>
    <dgm:pt modelId="{ADEFC7EE-D163-48A6-B8E2-50B132235DF2}" type="sibTrans" cxnId="{C91439D2-DCFE-4576-B503-CC2CD1D7541A}">
      <dgm:prSet/>
      <dgm:spPr/>
      <dgm:t>
        <a:bodyPr/>
        <a:lstStyle/>
        <a:p>
          <a:endParaRPr lang="en-US" sz="2800"/>
        </a:p>
      </dgm:t>
    </dgm:pt>
    <dgm:pt modelId="{446A7DBF-DADF-4FD0-9516-ECEB587F3B09}">
      <dgm:prSet custT="1"/>
      <dgm:spPr/>
      <dgm:t>
        <a:bodyPr/>
        <a:lstStyle/>
        <a:p>
          <a:r>
            <a:rPr lang="en-US" altLang="en-US" sz="1600" smtClean="0">
              <a:latin typeface="Calibri" panose="020F0502020204030204" pitchFamily="34" charset="0"/>
              <a:ea typeface="Times New Roman" panose="02020603050405020304" pitchFamily="18" charset="0"/>
              <a:cs typeface="Calibri" panose="020F0502020204030204" pitchFamily="34" charset="0"/>
            </a:rPr>
            <a:t>Community Resource Person (CRP) </a:t>
          </a:r>
          <a:endParaRPr lang="en-US" altLang="en-US" sz="1600" dirty="0"/>
        </a:p>
      </dgm:t>
    </dgm:pt>
    <dgm:pt modelId="{0551D660-6E16-4DD4-B6F4-97DF32C47EC2}" type="parTrans" cxnId="{B5948C6D-2914-4069-9D06-0BF928FD1DC8}">
      <dgm:prSet/>
      <dgm:spPr/>
      <dgm:t>
        <a:bodyPr/>
        <a:lstStyle/>
        <a:p>
          <a:endParaRPr lang="en-US" sz="2800"/>
        </a:p>
      </dgm:t>
    </dgm:pt>
    <dgm:pt modelId="{E53DCCB3-61E2-45AD-9F7B-A7DDA77888ED}" type="sibTrans" cxnId="{B5948C6D-2914-4069-9D06-0BF928FD1DC8}">
      <dgm:prSet/>
      <dgm:spPr/>
      <dgm:t>
        <a:bodyPr/>
        <a:lstStyle/>
        <a:p>
          <a:endParaRPr lang="en-US" sz="2800"/>
        </a:p>
      </dgm:t>
    </dgm:pt>
    <dgm:pt modelId="{5FB08983-FF23-4883-BDDE-29355E85A498}">
      <dgm:prSet custT="1"/>
      <dgm:spPr/>
      <dgm:t>
        <a:bodyPr/>
        <a:lstStyle/>
        <a:p>
          <a:r>
            <a:rPr lang="en-US" altLang="en-US" sz="1600" smtClean="0">
              <a:latin typeface="Calibri" panose="020F0502020204030204" pitchFamily="34" charset="0"/>
              <a:ea typeface="Times New Roman" panose="02020603050405020304" pitchFamily="18" charset="0"/>
              <a:cs typeface="Calibri" panose="020F0502020204030204" pitchFamily="34" charset="0"/>
            </a:rPr>
            <a:t>FNHW Nodal(Community Mobilizer/Active Woman etc.)</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6C1D5598-52C3-48FC-B920-081CC0CDFB7B}" type="parTrans" cxnId="{406CA38A-6DC9-4999-8E98-829DBB492F0E}">
      <dgm:prSet/>
      <dgm:spPr/>
      <dgm:t>
        <a:bodyPr/>
        <a:lstStyle/>
        <a:p>
          <a:endParaRPr lang="en-US" sz="2800"/>
        </a:p>
      </dgm:t>
    </dgm:pt>
    <dgm:pt modelId="{72E634EB-4032-45F2-8573-E2EA4314E00E}" type="sibTrans" cxnId="{406CA38A-6DC9-4999-8E98-829DBB492F0E}">
      <dgm:prSet/>
      <dgm:spPr/>
      <dgm:t>
        <a:bodyPr/>
        <a:lstStyle/>
        <a:p>
          <a:endParaRPr lang="en-US" sz="2800"/>
        </a:p>
      </dgm:t>
    </dgm:pt>
    <dgm:pt modelId="{98FC3FA9-195E-4B35-8BEB-05B678693304}" type="pres">
      <dgm:prSet presAssocID="{5A4A233D-956A-40FB-91AF-2F2CC7692623}" presName="rootnode" presStyleCnt="0">
        <dgm:presLayoutVars>
          <dgm:chMax/>
          <dgm:chPref/>
          <dgm:dir/>
          <dgm:animLvl val="lvl"/>
        </dgm:presLayoutVars>
      </dgm:prSet>
      <dgm:spPr/>
      <dgm:t>
        <a:bodyPr/>
        <a:lstStyle/>
        <a:p>
          <a:endParaRPr lang="en-US"/>
        </a:p>
      </dgm:t>
    </dgm:pt>
    <dgm:pt modelId="{C09E0662-0E4E-4C55-A079-9D27922CD3D1}" type="pres">
      <dgm:prSet presAssocID="{ACB22196-23EA-4D49-9DBA-58D5A8F0DDA2}" presName="composite" presStyleCnt="0"/>
      <dgm:spPr/>
    </dgm:pt>
    <dgm:pt modelId="{6CEA0F52-44F1-4F4E-86CD-4AE7B72F03EE}" type="pres">
      <dgm:prSet presAssocID="{ACB22196-23EA-4D49-9DBA-58D5A8F0DDA2}" presName="LShape" presStyleLbl="alignNode1" presStyleIdx="0" presStyleCnt="11" custLinFactNeighborX="0" custLinFactNeighborY="-1268"/>
      <dgm:spPr>
        <a:solidFill>
          <a:schemeClr val="accent6"/>
        </a:solidFill>
      </dgm:spPr>
      <dgm:t>
        <a:bodyPr/>
        <a:lstStyle/>
        <a:p>
          <a:endParaRPr lang="en-US"/>
        </a:p>
      </dgm:t>
    </dgm:pt>
    <dgm:pt modelId="{D3C6A184-21BA-4752-B8F4-7A0589861970}" type="pres">
      <dgm:prSet presAssocID="{ACB22196-23EA-4D49-9DBA-58D5A8F0DDA2}" presName="ParentText" presStyleLbl="revTx" presStyleIdx="0" presStyleCnt="6" custLinFactNeighborX="-1687" custLinFactNeighborY="-48158">
        <dgm:presLayoutVars>
          <dgm:chMax val="0"/>
          <dgm:chPref val="0"/>
          <dgm:bulletEnabled val="1"/>
        </dgm:presLayoutVars>
      </dgm:prSet>
      <dgm:spPr/>
      <dgm:t>
        <a:bodyPr/>
        <a:lstStyle/>
        <a:p>
          <a:endParaRPr lang="en-US"/>
        </a:p>
      </dgm:t>
    </dgm:pt>
    <dgm:pt modelId="{89B69744-1D64-484E-94CD-8F1161C59D3F}" type="pres">
      <dgm:prSet presAssocID="{ACB22196-23EA-4D49-9DBA-58D5A8F0DDA2}" presName="Triangle" presStyleLbl="alignNode1" presStyleIdx="1" presStyleCnt="11"/>
      <dgm:spPr>
        <a:solidFill>
          <a:schemeClr val="accent6"/>
        </a:solidFill>
      </dgm:spPr>
      <dgm:t>
        <a:bodyPr/>
        <a:lstStyle/>
        <a:p>
          <a:endParaRPr lang="en-US"/>
        </a:p>
      </dgm:t>
    </dgm:pt>
    <dgm:pt modelId="{0BE89D2F-9632-4044-BFB0-A134B7809BC4}" type="pres">
      <dgm:prSet presAssocID="{11AEB765-451C-4544-BCD4-0C3A5ACEE15E}" presName="sibTrans" presStyleCnt="0"/>
      <dgm:spPr/>
    </dgm:pt>
    <dgm:pt modelId="{72E6F32A-6022-46FC-A42A-3A5B30CABFBF}" type="pres">
      <dgm:prSet presAssocID="{11AEB765-451C-4544-BCD4-0C3A5ACEE15E}" presName="space" presStyleCnt="0"/>
      <dgm:spPr/>
    </dgm:pt>
    <dgm:pt modelId="{554F35F2-6541-47D2-B652-9DB89C7A2C55}" type="pres">
      <dgm:prSet presAssocID="{C5A9778A-25FC-42F7-B695-C0A520B86DB4}" presName="composite" presStyleCnt="0"/>
      <dgm:spPr/>
    </dgm:pt>
    <dgm:pt modelId="{E8E622C2-6A2B-415C-8DE4-971C701A108A}" type="pres">
      <dgm:prSet presAssocID="{C5A9778A-25FC-42F7-B695-C0A520B86DB4}" presName="LShape" presStyleLbl="alignNode1" presStyleIdx="2" presStyleCnt="11"/>
      <dgm:spPr/>
    </dgm:pt>
    <dgm:pt modelId="{AC335EBE-C286-49E1-A0B6-A9F2B666F2D9}" type="pres">
      <dgm:prSet presAssocID="{C5A9778A-25FC-42F7-B695-C0A520B86DB4}" presName="ParentText" presStyleLbl="revTx" presStyleIdx="1" presStyleCnt="6" custLinFactNeighborX="-3377" custLinFactNeighborY="-45269">
        <dgm:presLayoutVars>
          <dgm:chMax val="0"/>
          <dgm:chPref val="0"/>
          <dgm:bulletEnabled val="1"/>
        </dgm:presLayoutVars>
      </dgm:prSet>
      <dgm:spPr/>
      <dgm:t>
        <a:bodyPr/>
        <a:lstStyle/>
        <a:p>
          <a:endParaRPr lang="en-US"/>
        </a:p>
      </dgm:t>
    </dgm:pt>
    <dgm:pt modelId="{520DDED5-020C-473F-8DAA-3F0E042D4BBE}" type="pres">
      <dgm:prSet presAssocID="{C5A9778A-25FC-42F7-B695-C0A520B86DB4}" presName="Triangle" presStyleLbl="alignNode1" presStyleIdx="3" presStyleCnt="11"/>
      <dgm:spPr/>
    </dgm:pt>
    <dgm:pt modelId="{2BD0AE16-C0A8-4B98-BD62-F8EE843542C8}" type="pres">
      <dgm:prSet presAssocID="{54439DA4-C043-4298-A1CA-6C2C08BE7B95}" presName="sibTrans" presStyleCnt="0"/>
      <dgm:spPr/>
    </dgm:pt>
    <dgm:pt modelId="{3375EB37-B56F-46D5-BA59-A8B35CA7A5A6}" type="pres">
      <dgm:prSet presAssocID="{54439DA4-C043-4298-A1CA-6C2C08BE7B95}" presName="space" presStyleCnt="0"/>
      <dgm:spPr/>
    </dgm:pt>
    <dgm:pt modelId="{687CD701-818E-47F4-A75D-31BAB76166D1}" type="pres">
      <dgm:prSet presAssocID="{D2A2F2A5-DF32-4882-8E36-316225DF2632}" presName="composite" presStyleCnt="0"/>
      <dgm:spPr/>
    </dgm:pt>
    <dgm:pt modelId="{7032A6AC-733C-4DD5-8B35-64B12C68659B}" type="pres">
      <dgm:prSet presAssocID="{D2A2F2A5-DF32-4882-8E36-316225DF2632}" presName="LShape" presStyleLbl="alignNode1" presStyleIdx="4" presStyleCnt="11"/>
      <dgm:spPr>
        <a:solidFill>
          <a:schemeClr val="accent6"/>
        </a:solidFill>
      </dgm:spPr>
      <dgm:t>
        <a:bodyPr/>
        <a:lstStyle/>
        <a:p>
          <a:endParaRPr lang="en-US"/>
        </a:p>
      </dgm:t>
    </dgm:pt>
    <dgm:pt modelId="{634DF6BD-DE81-434B-A462-BC2A54D204EF}" type="pres">
      <dgm:prSet presAssocID="{D2A2F2A5-DF32-4882-8E36-316225DF2632}" presName="ParentText" presStyleLbl="revTx" presStyleIdx="2" presStyleCnt="6" custLinFactNeighborX="-3378" custLinFactNeighborY="-41416">
        <dgm:presLayoutVars>
          <dgm:chMax val="0"/>
          <dgm:chPref val="0"/>
          <dgm:bulletEnabled val="1"/>
        </dgm:presLayoutVars>
      </dgm:prSet>
      <dgm:spPr/>
      <dgm:t>
        <a:bodyPr/>
        <a:lstStyle/>
        <a:p>
          <a:endParaRPr lang="en-US"/>
        </a:p>
      </dgm:t>
    </dgm:pt>
    <dgm:pt modelId="{C5EF0A25-3463-46C6-BD66-1CC088201F3B}" type="pres">
      <dgm:prSet presAssocID="{D2A2F2A5-DF32-4882-8E36-316225DF2632}" presName="Triangle" presStyleLbl="alignNode1" presStyleIdx="5" presStyleCnt="11"/>
      <dgm:spPr>
        <a:solidFill>
          <a:schemeClr val="accent6"/>
        </a:solidFill>
      </dgm:spPr>
      <dgm:t>
        <a:bodyPr/>
        <a:lstStyle/>
        <a:p>
          <a:endParaRPr lang="en-US"/>
        </a:p>
      </dgm:t>
    </dgm:pt>
    <dgm:pt modelId="{056F0D44-EF7A-4468-95B2-EEB3D0B8DBD2}" type="pres">
      <dgm:prSet presAssocID="{5C9F14F2-A332-4C36-A6AC-46ECBE0D645B}" presName="sibTrans" presStyleCnt="0"/>
      <dgm:spPr/>
    </dgm:pt>
    <dgm:pt modelId="{CB45E405-833B-4CD3-9AD8-0F0A3563F98C}" type="pres">
      <dgm:prSet presAssocID="{5C9F14F2-A332-4C36-A6AC-46ECBE0D645B}" presName="space" presStyleCnt="0"/>
      <dgm:spPr/>
    </dgm:pt>
    <dgm:pt modelId="{E756CE5E-9159-4B67-BE67-5E9E5378031E}" type="pres">
      <dgm:prSet presAssocID="{0A66A239-877A-491D-B4A5-519326FED04F}" presName="composite" presStyleCnt="0"/>
      <dgm:spPr/>
    </dgm:pt>
    <dgm:pt modelId="{55E831B1-0599-4AA2-87B7-0F0919FB947C}" type="pres">
      <dgm:prSet presAssocID="{0A66A239-877A-491D-B4A5-519326FED04F}" presName="LShape" presStyleLbl="alignNode1" presStyleIdx="6" presStyleCnt="11"/>
      <dgm:spPr/>
    </dgm:pt>
    <dgm:pt modelId="{D1545CD1-9DCA-4185-A638-BD910043BDE7}" type="pres">
      <dgm:prSet presAssocID="{0A66A239-877A-491D-B4A5-519326FED04F}" presName="ParentText" presStyleLbl="revTx" presStyleIdx="3" presStyleCnt="6" custLinFactNeighborX="-2280" custLinFactNeighborY="-78021">
        <dgm:presLayoutVars>
          <dgm:chMax val="0"/>
          <dgm:chPref val="0"/>
          <dgm:bulletEnabled val="1"/>
        </dgm:presLayoutVars>
      </dgm:prSet>
      <dgm:spPr/>
      <dgm:t>
        <a:bodyPr/>
        <a:lstStyle/>
        <a:p>
          <a:endParaRPr lang="en-US"/>
        </a:p>
      </dgm:t>
    </dgm:pt>
    <dgm:pt modelId="{490D8EDC-F68B-4E93-B71E-3332C917D6CD}" type="pres">
      <dgm:prSet presAssocID="{0A66A239-877A-491D-B4A5-519326FED04F}" presName="Triangle" presStyleLbl="alignNode1" presStyleIdx="7" presStyleCnt="11"/>
      <dgm:spPr/>
    </dgm:pt>
    <dgm:pt modelId="{4985DEB7-8753-4252-9ECB-9C208E102E2F}" type="pres">
      <dgm:prSet presAssocID="{FA1C3D7F-5B75-4998-BCFB-52C619C078CC}" presName="sibTrans" presStyleCnt="0"/>
      <dgm:spPr/>
    </dgm:pt>
    <dgm:pt modelId="{23486494-1539-445D-A099-C2146EB5AA18}" type="pres">
      <dgm:prSet presAssocID="{FA1C3D7F-5B75-4998-BCFB-52C619C078CC}" presName="space" presStyleCnt="0"/>
      <dgm:spPr/>
    </dgm:pt>
    <dgm:pt modelId="{9A270049-A045-4208-9758-02E47A3C0B86}" type="pres">
      <dgm:prSet presAssocID="{26225220-71C0-40F9-A8DF-372C42436E0A}" presName="composite" presStyleCnt="0"/>
      <dgm:spPr/>
    </dgm:pt>
    <dgm:pt modelId="{0AFA1638-9A5A-4462-833E-BA8EFBC6E91D}" type="pres">
      <dgm:prSet presAssocID="{26225220-71C0-40F9-A8DF-372C42436E0A}" presName="LShape" presStyleLbl="alignNode1" presStyleIdx="8" presStyleCnt="11"/>
      <dgm:spPr>
        <a:solidFill>
          <a:schemeClr val="accent6"/>
        </a:solidFill>
      </dgm:spPr>
      <dgm:t>
        <a:bodyPr/>
        <a:lstStyle/>
        <a:p>
          <a:endParaRPr lang="en-US"/>
        </a:p>
      </dgm:t>
    </dgm:pt>
    <dgm:pt modelId="{7C7CA850-26A3-4219-AD24-1050EE2D2408}" type="pres">
      <dgm:prSet presAssocID="{26225220-71C0-40F9-A8DF-372C42436E0A}" presName="ParentText" presStyleLbl="revTx" presStyleIdx="4" presStyleCnt="6" custLinFactNeighborX="-2535" custLinFactNeighborY="-95001">
        <dgm:presLayoutVars>
          <dgm:chMax val="0"/>
          <dgm:chPref val="0"/>
          <dgm:bulletEnabled val="1"/>
        </dgm:presLayoutVars>
      </dgm:prSet>
      <dgm:spPr/>
      <dgm:t>
        <a:bodyPr/>
        <a:lstStyle/>
        <a:p>
          <a:endParaRPr lang="en-US"/>
        </a:p>
      </dgm:t>
    </dgm:pt>
    <dgm:pt modelId="{9F809616-4745-4D77-B0DD-0548AAFF1CDF}" type="pres">
      <dgm:prSet presAssocID="{26225220-71C0-40F9-A8DF-372C42436E0A}" presName="Triangle" presStyleLbl="alignNode1" presStyleIdx="9" presStyleCnt="11"/>
      <dgm:spPr>
        <a:solidFill>
          <a:schemeClr val="accent6"/>
        </a:solidFill>
      </dgm:spPr>
      <dgm:t>
        <a:bodyPr/>
        <a:lstStyle/>
        <a:p>
          <a:endParaRPr lang="en-US"/>
        </a:p>
      </dgm:t>
    </dgm:pt>
    <dgm:pt modelId="{98E7604F-2AB4-4449-92D5-094BD8A110A0}" type="pres">
      <dgm:prSet presAssocID="{086356DF-BE5A-496B-B841-0FFE70F96677}" presName="sibTrans" presStyleCnt="0"/>
      <dgm:spPr/>
    </dgm:pt>
    <dgm:pt modelId="{9AA69236-3C59-4D4E-8291-8A6B1FAA7A6F}" type="pres">
      <dgm:prSet presAssocID="{086356DF-BE5A-496B-B841-0FFE70F96677}" presName="space" presStyleCnt="0"/>
      <dgm:spPr/>
    </dgm:pt>
    <dgm:pt modelId="{50F49B73-3358-45C8-A8D6-48811EABB5B5}" type="pres">
      <dgm:prSet presAssocID="{C734F30F-E925-476F-8515-5BA0F3C69D71}" presName="composite" presStyleCnt="0"/>
      <dgm:spPr/>
    </dgm:pt>
    <dgm:pt modelId="{79E44CB3-56F9-48CA-AABC-7EE14C8A91F2}" type="pres">
      <dgm:prSet presAssocID="{C734F30F-E925-476F-8515-5BA0F3C69D71}" presName="LShape" presStyleLbl="alignNode1" presStyleIdx="10" presStyleCnt="11"/>
      <dgm:spPr/>
    </dgm:pt>
    <dgm:pt modelId="{3AB3FBE1-AA29-4233-A3E6-B0B04093B4B6}" type="pres">
      <dgm:prSet presAssocID="{C734F30F-E925-476F-8515-5BA0F3C69D71}" presName="ParentText" presStyleLbl="revTx" presStyleIdx="5" presStyleCnt="6" custLinFactNeighborX="-449" custLinFactNeighborY="-81079">
        <dgm:presLayoutVars>
          <dgm:chMax val="0"/>
          <dgm:chPref val="0"/>
          <dgm:bulletEnabled val="1"/>
        </dgm:presLayoutVars>
      </dgm:prSet>
      <dgm:spPr/>
      <dgm:t>
        <a:bodyPr/>
        <a:lstStyle/>
        <a:p>
          <a:endParaRPr lang="en-US"/>
        </a:p>
      </dgm:t>
    </dgm:pt>
  </dgm:ptLst>
  <dgm:cxnLst>
    <dgm:cxn modelId="{70C0CBD4-14C1-497F-9218-67015C6A09C5}" type="presOf" srcId="{7FEB758E-0799-493C-8F9E-791F92AB54A5}" destId="{7C7CA850-26A3-4219-AD24-1050EE2D2408}" srcOrd="0" destOrd="1" presId="urn:microsoft.com/office/officeart/2009/3/layout/StepUpProcess"/>
    <dgm:cxn modelId="{22080740-A6D2-4264-9EE5-ABC041B08A54}" srcId="{C734F30F-E925-476F-8515-5BA0F3C69D71}" destId="{3C3ECFCA-CBBA-44B0-A43D-9C3C6E6778FF}" srcOrd="0" destOrd="0" parTransId="{484DC9EB-DF8F-42BE-9F5D-72C4C8141AAB}" sibTransId="{B44FAFBA-A1DB-4D2B-9D2C-9C3A9749C857}"/>
    <dgm:cxn modelId="{94F747C5-54D5-47AC-9ED7-8FCE3DD1BDFC}" srcId="{26225220-71C0-40F9-A8DF-372C42436E0A}" destId="{7FEB758E-0799-493C-8F9E-791F92AB54A5}" srcOrd="0" destOrd="0" parTransId="{DE2B47CC-A3C5-4FCF-9B73-118EEDBF677B}" sibTransId="{DA36760B-8657-47FB-A00F-586A5EB1E2B9}"/>
    <dgm:cxn modelId="{4F13AC96-4367-45AE-BCC7-A201DE2A52E1}" srcId="{C734F30F-E925-476F-8515-5BA0F3C69D71}" destId="{FE8620EA-CAC9-405E-9330-FA05047D60C4}" srcOrd="1" destOrd="0" parTransId="{1142F4A9-3F96-4C12-A13E-52710883A2AF}" sibTransId="{2104FA07-0879-46A6-B0F4-6B5A398B3A2C}"/>
    <dgm:cxn modelId="{0D75B963-8734-4E92-A220-B2FD93EF5FA5}" type="presOf" srcId="{C734F30F-E925-476F-8515-5BA0F3C69D71}" destId="{3AB3FBE1-AA29-4233-A3E6-B0B04093B4B6}" srcOrd="0" destOrd="0" presId="urn:microsoft.com/office/officeart/2009/3/layout/StepUpProcess"/>
    <dgm:cxn modelId="{42C88F25-33D8-46FC-A7B3-A184EC9D0AB9}" type="presOf" srcId="{5FB08983-FF23-4883-BDDE-29355E85A498}" destId="{D3C6A184-21BA-4752-B8F4-7A0589861970}" srcOrd="0" destOrd="1" presId="urn:microsoft.com/office/officeart/2009/3/layout/StepUpProcess"/>
    <dgm:cxn modelId="{61B37249-F22A-4D48-8810-B6547517EFDE}" type="presOf" srcId="{446A7DBF-DADF-4FD0-9516-ECEB587F3B09}" destId="{AC335EBE-C286-49E1-A0B6-A9F2B666F2D9}" srcOrd="0" destOrd="2" presId="urn:microsoft.com/office/officeart/2009/3/layout/StepUpProcess"/>
    <dgm:cxn modelId="{406CA38A-6DC9-4999-8E98-829DBB492F0E}" srcId="{ACB22196-23EA-4D49-9DBA-58D5A8F0DDA2}" destId="{5FB08983-FF23-4883-BDDE-29355E85A498}" srcOrd="0" destOrd="0" parTransId="{6C1D5598-52C3-48FC-B920-081CC0CDFB7B}" sibTransId="{72E634EB-4032-45F2-8573-E2EA4314E00E}"/>
    <dgm:cxn modelId="{C91439D2-DCFE-4576-B503-CC2CD1D7541A}" srcId="{C5A9778A-25FC-42F7-B695-C0A520B86DB4}" destId="{E090C6D4-CAD8-49D1-B678-D913B7FA42AD}" srcOrd="0" destOrd="0" parTransId="{9D1E870E-5394-40E3-8F5D-8F3E70B333A5}" sibTransId="{ADEFC7EE-D163-48A6-B8E2-50B132235DF2}"/>
    <dgm:cxn modelId="{5D48F3AD-97C0-4356-B6BD-3C49A1EBF72C}" type="presOf" srcId="{3C3ECFCA-CBBA-44B0-A43D-9C3C6E6778FF}" destId="{3AB3FBE1-AA29-4233-A3E6-B0B04093B4B6}" srcOrd="0" destOrd="1" presId="urn:microsoft.com/office/officeart/2009/3/layout/StepUpProcess"/>
    <dgm:cxn modelId="{89EB8FFD-87BE-4F8A-BA84-4C84426592CD}" srcId="{0A66A239-877A-491D-B4A5-519326FED04F}" destId="{BDC9B40B-B267-4F63-8A94-52CD176A03F6}" srcOrd="0" destOrd="0" parTransId="{DBD9E39F-59F7-4463-9377-7C9A628FFC27}" sibTransId="{DA307DA6-2830-4651-A9EC-122B0E82EE8C}"/>
    <dgm:cxn modelId="{4ECA0D93-6AE9-441B-A0D1-8671D510857D}" srcId="{5A4A233D-956A-40FB-91AF-2F2CC7692623}" destId="{ACB22196-23EA-4D49-9DBA-58D5A8F0DDA2}" srcOrd="0" destOrd="0" parTransId="{0F3AAFF2-17A1-4F00-951B-524CA9F8DC79}" sibTransId="{11AEB765-451C-4544-BCD4-0C3A5ACEE15E}"/>
    <dgm:cxn modelId="{B5948C6D-2914-4069-9D06-0BF928FD1DC8}" srcId="{C5A9778A-25FC-42F7-B695-C0A520B86DB4}" destId="{446A7DBF-DADF-4FD0-9516-ECEB587F3B09}" srcOrd="1" destOrd="0" parTransId="{0551D660-6E16-4DD4-B6F4-97DF32C47EC2}" sibTransId="{E53DCCB3-61E2-45AD-9F7B-A7DDA77888ED}"/>
    <dgm:cxn modelId="{B602384B-46BB-475E-9B88-B9DAE63C8289}" type="presOf" srcId="{26225220-71C0-40F9-A8DF-372C42436E0A}" destId="{7C7CA850-26A3-4219-AD24-1050EE2D2408}" srcOrd="0" destOrd="0" presId="urn:microsoft.com/office/officeart/2009/3/layout/StepUpProcess"/>
    <dgm:cxn modelId="{4D01A761-A257-4D22-84FF-6BD32FDF8293}" type="presOf" srcId="{FE8620EA-CAC9-405E-9330-FA05047D60C4}" destId="{3AB3FBE1-AA29-4233-A3E6-B0B04093B4B6}" srcOrd="0" destOrd="2" presId="urn:microsoft.com/office/officeart/2009/3/layout/StepUpProcess"/>
    <dgm:cxn modelId="{B0DBD214-D42C-45D6-84AC-D8AFA995BBD4}" type="presOf" srcId="{C0595B53-7815-4255-A3C3-B84CE4788C62}" destId="{634DF6BD-DE81-434B-A462-BC2A54D204EF}" srcOrd="0" destOrd="1" presId="urn:microsoft.com/office/officeart/2009/3/layout/StepUpProcess"/>
    <dgm:cxn modelId="{7103AEE5-1960-46E0-9E35-57767F4DFA6A}" type="presOf" srcId="{ACB22196-23EA-4D49-9DBA-58D5A8F0DDA2}" destId="{D3C6A184-21BA-4752-B8F4-7A0589861970}" srcOrd="0" destOrd="0" presId="urn:microsoft.com/office/officeart/2009/3/layout/StepUpProcess"/>
    <dgm:cxn modelId="{9587731B-F464-4F6D-9CAF-66E299CCEF3C}" type="presOf" srcId="{C5A9778A-25FC-42F7-B695-C0A520B86DB4}" destId="{AC335EBE-C286-49E1-A0B6-A9F2B666F2D9}" srcOrd="0" destOrd="0" presId="urn:microsoft.com/office/officeart/2009/3/layout/StepUpProcess"/>
    <dgm:cxn modelId="{34338939-71D3-4454-B17C-BD249EB3D3D9}" srcId="{5A4A233D-956A-40FB-91AF-2F2CC7692623}" destId="{C5A9778A-25FC-42F7-B695-C0A520B86DB4}" srcOrd="1" destOrd="0" parTransId="{EB4AFAD4-52CD-4501-8167-86AA2C4393BD}" sibTransId="{54439DA4-C043-4298-A1CA-6C2C08BE7B95}"/>
    <dgm:cxn modelId="{14A00B16-90DE-4793-83F0-6C8AF4D0B07C}" srcId="{D2A2F2A5-DF32-4882-8E36-316225DF2632}" destId="{EDA1ECE8-1E14-404A-B108-76D51E5A0DCA}" srcOrd="1" destOrd="0" parTransId="{AE030C0B-0CDC-481B-A3B2-5B837385A9B0}" sibTransId="{59EEB166-3B4D-45FC-BD7D-C98E5A36875E}"/>
    <dgm:cxn modelId="{65C01C1E-E915-4F0E-A186-375AD89CCE17}" type="presOf" srcId="{5A4A233D-956A-40FB-91AF-2F2CC7692623}" destId="{98FC3FA9-195E-4B35-8BEB-05B678693304}" srcOrd="0" destOrd="0" presId="urn:microsoft.com/office/officeart/2009/3/layout/StepUpProcess"/>
    <dgm:cxn modelId="{1EC64175-9D16-4373-B2C1-7105D14B4DCB}" srcId="{5A4A233D-956A-40FB-91AF-2F2CC7692623}" destId="{0A66A239-877A-491D-B4A5-519326FED04F}" srcOrd="3" destOrd="0" parTransId="{6FA8299E-4036-4E3F-B6C9-F4017BFEEA9F}" sibTransId="{FA1C3D7F-5B75-4998-BCFB-52C619C078CC}"/>
    <dgm:cxn modelId="{A211A86A-D960-4765-9A21-329DD859CCD3}" type="presOf" srcId="{E090C6D4-CAD8-49D1-B678-D913B7FA42AD}" destId="{AC335EBE-C286-49E1-A0B6-A9F2B666F2D9}" srcOrd="0" destOrd="1" presId="urn:microsoft.com/office/officeart/2009/3/layout/StepUpProcess"/>
    <dgm:cxn modelId="{C2274E0E-8B20-4B5E-A236-A3E2F97B9985}" srcId="{5A4A233D-956A-40FB-91AF-2F2CC7692623}" destId="{D2A2F2A5-DF32-4882-8E36-316225DF2632}" srcOrd="2" destOrd="0" parTransId="{929D9B91-A544-4A05-8125-C113EE1DCE6B}" sibTransId="{5C9F14F2-A332-4C36-A6AC-46ECBE0D645B}"/>
    <dgm:cxn modelId="{E7F39B50-BEC1-4066-8F8C-5E900B0CA560}" type="presOf" srcId="{D2A2F2A5-DF32-4882-8E36-316225DF2632}" destId="{634DF6BD-DE81-434B-A462-BC2A54D204EF}" srcOrd="0" destOrd="0" presId="urn:microsoft.com/office/officeart/2009/3/layout/StepUpProcess"/>
    <dgm:cxn modelId="{D894DB56-7F7B-4E5D-A984-75EFED13D913}" srcId="{D2A2F2A5-DF32-4882-8E36-316225DF2632}" destId="{C0595B53-7815-4255-A3C3-B84CE4788C62}" srcOrd="0" destOrd="0" parTransId="{AF05CA28-4433-461A-8862-D77EE1FC18DD}" sibTransId="{DF5D393D-138F-4BF0-9C8C-649767C84269}"/>
    <dgm:cxn modelId="{68983280-0D72-40BC-ADB8-41F7F8BAD93A}" type="presOf" srcId="{BDC9B40B-B267-4F63-8A94-52CD176A03F6}" destId="{D1545CD1-9DCA-4185-A638-BD910043BDE7}" srcOrd="0" destOrd="1" presId="urn:microsoft.com/office/officeart/2009/3/layout/StepUpProcess"/>
    <dgm:cxn modelId="{D83424E2-7F03-49D6-9158-E538782B300A}" type="presOf" srcId="{0A66A239-877A-491D-B4A5-519326FED04F}" destId="{D1545CD1-9DCA-4185-A638-BD910043BDE7}" srcOrd="0" destOrd="0" presId="urn:microsoft.com/office/officeart/2009/3/layout/StepUpProcess"/>
    <dgm:cxn modelId="{C8001075-97C8-49F0-A35A-EBAC2CA28967}" srcId="{5A4A233D-956A-40FB-91AF-2F2CC7692623}" destId="{C734F30F-E925-476F-8515-5BA0F3C69D71}" srcOrd="5" destOrd="0" parTransId="{5C6B506C-5ABF-4CAC-A0C3-877146D0A471}" sibTransId="{C1276A58-D436-4544-B3D7-54F91BD73FBF}"/>
    <dgm:cxn modelId="{BDEBC64B-A72B-45BE-959C-8BA3A0886854}" type="presOf" srcId="{EDA1ECE8-1E14-404A-B108-76D51E5A0DCA}" destId="{634DF6BD-DE81-434B-A462-BC2A54D204EF}" srcOrd="0" destOrd="2" presId="urn:microsoft.com/office/officeart/2009/3/layout/StepUpProcess"/>
    <dgm:cxn modelId="{2DDE563D-A8A9-42F9-BCAC-B3322F64CC38}" srcId="{5A4A233D-956A-40FB-91AF-2F2CC7692623}" destId="{26225220-71C0-40F9-A8DF-372C42436E0A}" srcOrd="4" destOrd="0" parTransId="{D0B66280-A56B-4B5D-97BF-C4FC8E52D441}" sibTransId="{086356DF-BE5A-496B-B841-0FFE70F96677}"/>
    <dgm:cxn modelId="{191FCCA0-4428-41C2-A74D-74AC29373222}" type="presParOf" srcId="{98FC3FA9-195E-4B35-8BEB-05B678693304}" destId="{C09E0662-0E4E-4C55-A079-9D27922CD3D1}" srcOrd="0" destOrd="0" presId="urn:microsoft.com/office/officeart/2009/3/layout/StepUpProcess"/>
    <dgm:cxn modelId="{13CABA80-4D0C-457A-B830-98A8B4B5A1C6}" type="presParOf" srcId="{C09E0662-0E4E-4C55-A079-9D27922CD3D1}" destId="{6CEA0F52-44F1-4F4E-86CD-4AE7B72F03EE}" srcOrd="0" destOrd="0" presId="urn:microsoft.com/office/officeart/2009/3/layout/StepUpProcess"/>
    <dgm:cxn modelId="{DF3F7404-105E-4D39-8E01-69F1432DFA22}" type="presParOf" srcId="{C09E0662-0E4E-4C55-A079-9D27922CD3D1}" destId="{D3C6A184-21BA-4752-B8F4-7A0589861970}" srcOrd="1" destOrd="0" presId="urn:microsoft.com/office/officeart/2009/3/layout/StepUpProcess"/>
    <dgm:cxn modelId="{0F8454C4-9A28-4C79-907D-DFFA097020C4}" type="presParOf" srcId="{C09E0662-0E4E-4C55-A079-9D27922CD3D1}" destId="{89B69744-1D64-484E-94CD-8F1161C59D3F}" srcOrd="2" destOrd="0" presId="urn:microsoft.com/office/officeart/2009/3/layout/StepUpProcess"/>
    <dgm:cxn modelId="{49FBBE2A-95E1-4CDB-8230-6084DE68F8C5}" type="presParOf" srcId="{98FC3FA9-195E-4B35-8BEB-05B678693304}" destId="{0BE89D2F-9632-4044-BFB0-A134B7809BC4}" srcOrd="1" destOrd="0" presId="urn:microsoft.com/office/officeart/2009/3/layout/StepUpProcess"/>
    <dgm:cxn modelId="{9161072B-4AC3-40A8-8878-F10E3738B24E}" type="presParOf" srcId="{0BE89D2F-9632-4044-BFB0-A134B7809BC4}" destId="{72E6F32A-6022-46FC-A42A-3A5B30CABFBF}" srcOrd="0" destOrd="0" presId="urn:microsoft.com/office/officeart/2009/3/layout/StepUpProcess"/>
    <dgm:cxn modelId="{F73132F3-735A-4F0D-85DD-92B2C57FD8B6}" type="presParOf" srcId="{98FC3FA9-195E-4B35-8BEB-05B678693304}" destId="{554F35F2-6541-47D2-B652-9DB89C7A2C55}" srcOrd="2" destOrd="0" presId="urn:microsoft.com/office/officeart/2009/3/layout/StepUpProcess"/>
    <dgm:cxn modelId="{7C263506-58E3-4E42-A097-D4F25E5D24E0}" type="presParOf" srcId="{554F35F2-6541-47D2-B652-9DB89C7A2C55}" destId="{E8E622C2-6A2B-415C-8DE4-971C701A108A}" srcOrd="0" destOrd="0" presId="urn:microsoft.com/office/officeart/2009/3/layout/StepUpProcess"/>
    <dgm:cxn modelId="{B1745475-2383-4C3A-AA79-5D5BF6FF0E91}" type="presParOf" srcId="{554F35F2-6541-47D2-B652-9DB89C7A2C55}" destId="{AC335EBE-C286-49E1-A0B6-A9F2B666F2D9}" srcOrd="1" destOrd="0" presId="urn:microsoft.com/office/officeart/2009/3/layout/StepUpProcess"/>
    <dgm:cxn modelId="{DEF9A033-4357-47D4-B831-2989B90521FE}" type="presParOf" srcId="{554F35F2-6541-47D2-B652-9DB89C7A2C55}" destId="{520DDED5-020C-473F-8DAA-3F0E042D4BBE}" srcOrd="2" destOrd="0" presId="urn:microsoft.com/office/officeart/2009/3/layout/StepUpProcess"/>
    <dgm:cxn modelId="{D9E2D95C-9261-4D80-A6DA-1D0C4945E691}" type="presParOf" srcId="{98FC3FA9-195E-4B35-8BEB-05B678693304}" destId="{2BD0AE16-C0A8-4B98-BD62-F8EE843542C8}" srcOrd="3" destOrd="0" presId="urn:microsoft.com/office/officeart/2009/3/layout/StepUpProcess"/>
    <dgm:cxn modelId="{1AD52173-DEBF-49F4-B3CF-C0A4F52E6BA9}" type="presParOf" srcId="{2BD0AE16-C0A8-4B98-BD62-F8EE843542C8}" destId="{3375EB37-B56F-46D5-BA59-A8B35CA7A5A6}" srcOrd="0" destOrd="0" presId="urn:microsoft.com/office/officeart/2009/3/layout/StepUpProcess"/>
    <dgm:cxn modelId="{B2389F12-BCA0-4352-95EE-787A04AE007B}" type="presParOf" srcId="{98FC3FA9-195E-4B35-8BEB-05B678693304}" destId="{687CD701-818E-47F4-A75D-31BAB76166D1}" srcOrd="4" destOrd="0" presId="urn:microsoft.com/office/officeart/2009/3/layout/StepUpProcess"/>
    <dgm:cxn modelId="{2758C343-07ED-4E9F-97C4-D9502E04DEF5}" type="presParOf" srcId="{687CD701-818E-47F4-A75D-31BAB76166D1}" destId="{7032A6AC-733C-4DD5-8B35-64B12C68659B}" srcOrd="0" destOrd="0" presId="urn:microsoft.com/office/officeart/2009/3/layout/StepUpProcess"/>
    <dgm:cxn modelId="{B096EB43-2580-4599-9893-D1AE9C328CE8}" type="presParOf" srcId="{687CD701-818E-47F4-A75D-31BAB76166D1}" destId="{634DF6BD-DE81-434B-A462-BC2A54D204EF}" srcOrd="1" destOrd="0" presId="urn:microsoft.com/office/officeart/2009/3/layout/StepUpProcess"/>
    <dgm:cxn modelId="{B54F0BD3-F1F7-4D70-9F00-F069B4C812DD}" type="presParOf" srcId="{687CD701-818E-47F4-A75D-31BAB76166D1}" destId="{C5EF0A25-3463-46C6-BD66-1CC088201F3B}" srcOrd="2" destOrd="0" presId="urn:microsoft.com/office/officeart/2009/3/layout/StepUpProcess"/>
    <dgm:cxn modelId="{305CA819-C188-4FC2-9B90-8A47B46401EE}" type="presParOf" srcId="{98FC3FA9-195E-4B35-8BEB-05B678693304}" destId="{056F0D44-EF7A-4468-95B2-EEB3D0B8DBD2}" srcOrd="5" destOrd="0" presId="urn:microsoft.com/office/officeart/2009/3/layout/StepUpProcess"/>
    <dgm:cxn modelId="{FA220E63-528D-426B-B68B-E2380DB37350}" type="presParOf" srcId="{056F0D44-EF7A-4468-95B2-EEB3D0B8DBD2}" destId="{CB45E405-833B-4CD3-9AD8-0F0A3563F98C}" srcOrd="0" destOrd="0" presId="urn:microsoft.com/office/officeart/2009/3/layout/StepUpProcess"/>
    <dgm:cxn modelId="{1DE22457-F397-483A-A8DD-81F7DF4BC0E5}" type="presParOf" srcId="{98FC3FA9-195E-4B35-8BEB-05B678693304}" destId="{E756CE5E-9159-4B67-BE67-5E9E5378031E}" srcOrd="6" destOrd="0" presId="urn:microsoft.com/office/officeart/2009/3/layout/StepUpProcess"/>
    <dgm:cxn modelId="{B9E2B302-68D9-436B-AF23-CFD768A8F046}" type="presParOf" srcId="{E756CE5E-9159-4B67-BE67-5E9E5378031E}" destId="{55E831B1-0599-4AA2-87B7-0F0919FB947C}" srcOrd="0" destOrd="0" presId="urn:microsoft.com/office/officeart/2009/3/layout/StepUpProcess"/>
    <dgm:cxn modelId="{D81A5ADD-24C9-4B6C-81B4-66FE5611AA83}" type="presParOf" srcId="{E756CE5E-9159-4B67-BE67-5E9E5378031E}" destId="{D1545CD1-9DCA-4185-A638-BD910043BDE7}" srcOrd="1" destOrd="0" presId="urn:microsoft.com/office/officeart/2009/3/layout/StepUpProcess"/>
    <dgm:cxn modelId="{DFE1ACA5-6697-49CB-874D-025CC6ADAECE}" type="presParOf" srcId="{E756CE5E-9159-4B67-BE67-5E9E5378031E}" destId="{490D8EDC-F68B-4E93-B71E-3332C917D6CD}" srcOrd="2" destOrd="0" presId="urn:microsoft.com/office/officeart/2009/3/layout/StepUpProcess"/>
    <dgm:cxn modelId="{AF0EF5FE-2518-4E3D-A08C-4DB6DE93F030}" type="presParOf" srcId="{98FC3FA9-195E-4B35-8BEB-05B678693304}" destId="{4985DEB7-8753-4252-9ECB-9C208E102E2F}" srcOrd="7" destOrd="0" presId="urn:microsoft.com/office/officeart/2009/3/layout/StepUpProcess"/>
    <dgm:cxn modelId="{27399E9D-3B34-41D6-89AF-8D18D9B24A26}" type="presParOf" srcId="{4985DEB7-8753-4252-9ECB-9C208E102E2F}" destId="{23486494-1539-445D-A099-C2146EB5AA18}" srcOrd="0" destOrd="0" presId="urn:microsoft.com/office/officeart/2009/3/layout/StepUpProcess"/>
    <dgm:cxn modelId="{09707975-EA6D-4439-8E8D-DCA036488F66}" type="presParOf" srcId="{98FC3FA9-195E-4B35-8BEB-05B678693304}" destId="{9A270049-A045-4208-9758-02E47A3C0B86}" srcOrd="8" destOrd="0" presId="urn:microsoft.com/office/officeart/2009/3/layout/StepUpProcess"/>
    <dgm:cxn modelId="{63C85B3E-E42C-486B-A1B4-548740E090C1}" type="presParOf" srcId="{9A270049-A045-4208-9758-02E47A3C0B86}" destId="{0AFA1638-9A5A-4462-833E-BA8EFBC6E91D}" srcOrd="0" destOrd="0" presId="urn:microsoft.com/office/officeart/2009/3/layout/StepUpProcess"/>
    <dgm:cxn modelId="{33B47403-2677-4709-9DDD-D8E677F9269D}" type="presParOf" srcId="{9A270049-A045-4208-9758-02E47A3C0B86}" destId="{7C7CA850-26A3-4219-AD24-1050EE2D2408}" srcOrd="1" destOrd="0" presId="urn:microsoft.com/office/officeart/2009/3/layout/StepUpProcess"/>
    <dgm:cxn modelId="{A544C6FB-3457-4C2F-ADA6-50B417F92117}" type="presParOf" srcId="{9A270049-A045-4208-9758-02E47A3C0B86}" destId="{9F809616-4745-4D77-B0DD-0548AAFF1CDF}" srcOrd="2" destOrd="0" presId="urn:microsoft.com/office/officeart/2009/3/layout/StepUpProcess"/>
    <dgm:cxn modelId="{B831B7BD-0555-4337-89FD-C22062D64C35}" type="presParOf" srcId="{98FC3FA9-195E-4B35-8BEB-05B678693304}" destId="{98E7604F-2AB4-4449-92D5-094BD8A110A0}" srcOrd="9" destOrd="0" presId="urn:microsoft.com/office/officeart/2009/3/layout/StepUpProcess"/>
    <dgm:cxn modelId="{C68E5FE0-BC64-4829-AF4C-3C82F21116A3}" type="presParOf" srcId="{98E7604F-2AB4-4449-92D5-094BD8A110A0}" destId="{9AA69236-3C59-4D4E-8291-8A6B1FAA7A6F}" srcOrd="0" destOrd="0" presId="urn:microsoft.com/office/officeart/2009/3/layout/StepUpProcess"/>
    <dgm:cxn modelId="{CB600BDF-DB84-4361-8FB6-98D4BC21462F}" type="presParOf" srcId="{98FC3FA9-195E-4B35-8BEB-05B678693304}" destId="{50F49B73-3358-45C8-A8D6-48811EABB5B5}" srcOrd="10" destOrd="0" presId="urn:microsoft.com/office/officeart/2009/3/layout/StepUpProcess"/>
    <dgm:cxn modelId="{18300089-5C1C-48F2-9418-B83B649D032D}" type="presParOf" srcId="{50F49B73-3358-45C8-A8D6-48811EABB5B5}" destId="{79E44CB3-56F9-48CA-AABC-7EE14C8A91F2}" srcOrd="0" destOrd="0" presId="urn:microsoft.com/office/officeart/2009/3/layout/StepUpProcess"/>
    <dgm:cxn modelId="{BD0A9DA0-854E-4270-BA42-5BCE065A85B2}" type="presParOf" srcId="{50F49B73-3358-45C8-A8D6-48811EABB5B5}" destId="{3AB3FBE1-AA29-4233-A3E6-B0B04093B4B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E3EE-6562-CE48-98F2-14900F88A1ED}">
      <dsp:nvSpPr>
        <dsp:cNvPr id="0" name=""/>
        <dsp:cNvSpPr/>
      </dsp:nvSpPr>
      <dsp:spPr>
        <a:xfrm>
          <a:off x="-6067982" y="-922376"/>
          <a:ext cx="7176008" cy="7176008"/>
        </a:xfrm>
        <a:prstGeom prst="blockArc">
          <a:avLst>
            <a:gd name="adj1" fmla="val 18900000"/>
            <a:gd name="adj2" fmla="val 2700000"/>
            <a:gd name="adj3" fmla="val 30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A0077-DB43-6846-811E-4CB36516E730}">
      <dsp:nvSpPr>
        <dsp:cNvPr id="0" name=""/>
        <dsp:cNvSpPr/>
      </dsp:nvSpPr>
      <dsp:spPr>
        <a:xfrm>
          <a:off x="242211" y="242358"/>
          <a:ext cx="9085525" cy="484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 Existing platform  &amp;  extensive reach</a:t>
          </a:r>
        </a:p>
      </dsp:txBody>
      <dsp:txXfrm>
        <a:off x="242211" y="242358"/>
        <a:ext cx="9085525" cy="484504"/>
      </dsp:txXfrm>
    </dsp:sp>
    <dsp:sp modelId="{E6267D81-FAF6-C047-A8F6-EEFA8EC106D1}">
      <dsp:nvSpPr>
        <dsp:cNvPr id="0" name=""/>
        <dsp:cNvSpPr/>
      </dsp:nvSpPr>
      <dsp:spPr>
        <a:xfrm>
          <a:off x="27246" y="181795"/>
          <a:ext cx="605630" cy="60563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31DEF-F2A3-48AE-ABA9-F1B57D55ECD9}">
      <dsp:nvSpPr>
        <dsp:cNvPr id="0" name=""/>
        <dsp:cNvSpPr/>
      </dsp:nvSpPr>
      <dsp:spPr>
        <a:xfrm>
          <a:off x="685299" y="969542"/>
          <a:ext cx="8638111" cy="484504"/>
        </a:xfrm>
        <a:prstGeom prst="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  Skilled manpower  –  Staff &amp; Cadre   </a:t>
          </a:r>
        </a:p>
      </dsp:txBody>
      <dsp:txXfrm>
        <a:off x="685299" y="969542"/>
        <a:ext cx="8638111" cy="484504"/>
      </dsp:txXfrm>
    </dsp:sp>
    <dsp:sp modelId="{8BAAEFA3-2333-4582-92F2-DE5970D203A7}">
      <dsp:nvSpPr>
        <dsp:cNvPr id="0" name=""/>
        <dsp:cNvSpPr/>
      </dsp:nvSpPr>
      <dsp:spPr>
        <a:xfrm>
          <a:off x="466009" y="908979"/>
          <a:ext cx="605630" cy="605630"/>
        </a:xfrm>
        <a:prstGeom prst="ellipse">
          <a:avLst/>
        </a:prstGeom>
        <a:solidFill>
          <a:schemeClr val="lt1">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87E15-CB92-4537-93F9-6517CA04EC67}">
      <dsp:nvSpPr>
        <dsp:cNvPr id="0" name=""/>
        <dsp:cNvSpPr/>
      </dsp:nvSpPr>
      <dsp:spPr>
        <a:xfrm>
          <a:off x="1009264" y="1696192"/>
          <a:ext cx="8230622" cy="484504"/>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Focus on marginalized groups </a:t>
          </a:r>
        </a:p>
      </dsp:txBody>
      <dsp:txXfrm>
        <a:off x="1009264" y="1696192"/>
        <a:ext cx="8230622" cy="484504"/>
      </dsp:txXfrm>
    </dsp:sp>
    <dsp:sp modelId="{370B9680-B214-4AE9-BF09-B1B0E397B8AB}">
      <dsp:nvSpPr>
        <dsp:cNvPr id="0" name=""/>
        <dsp:cNvSpPr/>
      </dsp:nvSpPr>
      <dsp:spPr>
        <a:xfrm>
          <a:off x="706448" y="1635629"/>
          <a:ext cx="605630" cy="605630"/>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C4AFC-9D54-40B9-B4AA-6A0FA3E6C121}">
      <dsp:nvSpPr>
        <dsp:cNvPr id="0" name=""/>
        <dsp:cNvSpPr/>
      </dsp:nvSpPr>
      <dsp:spPr>
        <a:xfrm>
          <a:off x="1086034" y="2423375"/>
          <a:ext cx="8153852" cy="484504"/>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Ability to influence social norms, peer learning &amp; influence  </a:t>
          </a:r>
        </a:p>
      </dsp:txBody>
      <dsp:txXfrm>
        <a:off x="1086034" y="2423375"/>
        <a:ext cx="8153852" cy="484504"/>
      </dsp:txXfrm>
    </dsp:sp>
    <dsp:sp modelId="{C7A30E38-60EA-4975-AEDD-46C39442CDA4}">
      <dsp:nvSpPr>
        <dsp:cNvPr id="0" name=""/>
        <dsp:cNvSpPr/>
      </dsp:nvSpPr>
      <dsp:spPr>
        <a:xfrm>
          <a:off x="783218" y="2362812"/>
          <a:ext cx="605630" cy="605630"/>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6348A1-8905-4C66-B8D0-49D070E00CFC}">
      <dsp:nvSpPr>
        <dsp:cNvPr id="0" name=""/>
        <dsp:cNvSpPr/>
      </dsp:nvSpPr>
      <dsp:spPr>
        <a:xfrm>
          <a:off x="1009264" y="3150559"/>
          <a:ext cx="8230622" cy="484504"/>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Multiple points of contact</a:t>
          </a:r>
        </a:p>
      </dsp:txBody>
      <dsp:txXfrm>
        <a:off x="1009264" y="3150559"/>
        <a:ext cx="8230622" cy="484504"/>
      </dsp:txXfrm>
    </dsp:sp>
    <dsp:sp modelId="{9C2D8F92-5C66-4B44-8332-0F3C8F5353B6}">
      <dsp:nvSpPr>
        <dsp:cNvPr id="0" name=""/>
        <dsp:cNvSpPr/>
      </dsp:nvSpPr>
      <dsp:spPr>
        <a:xfrm>
          <a:off x="706448" y="3089995"/>
          <a:ext cx="605630" cy="605630"/>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DA195-13CC-43E4-AC0B-6894E55EF21F}">
      <dsp:nvSpPr>
        <dsp:cNvPr id="0" name=""/>
        <dsp:cNvSpPr/>
      </dsp:nvSpPr>
      <dsp:spPr>
        <a:xfrm>
          <a:off x="768824" y="3877209"/>
          <a:ext cx="8471061" cy="484504"/>
        </a:xfrm>
        <a:prstGeom prst="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Working on agriculture, dairy, poultry &amp; small ruminants</a:t>
          </a:r>
        </a:p>
      </dsp:txBody>
      <dsp:txXfrm>
        <a:off x="768824" y="3877209"/>
        <a:ext cx="8471061" cy="484504"/>
      </dsp:txXfrm>
    </dsp:sp>
    <dsp:sp modelId="{AB2D4405-CBB1-4F9E-BC24-793E200E1B4C}">
      <dsp:nvSpPr>
        <dsp:cNvPr id="0" name=""/>
        <dsp:cNvSpPr/>
      </dsp:nvSpPr>
      <dsp:spPr>
        <a:xfrm>
          <a:off x="466009" y="3816646"/>
          <a:ext cx="605630" cy="605630"/>
        </a:xfrm>
        <a:prstGeom prst="ellipse">
          <a:avLst/>
        </a:prstGeom>
        <a:solidFill>
          <a:schemeClr val="lt1">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FC9CA-D83E-4F14-8006-BF621BA0F345}">
      <dsp:nvSpPr>
        <dsp:cNvPr id="0" name=""/>
        <dsp:cNvSpPr/>
      </dsp:nvSpPr>
      <dsp:spPr>
        <a:xfrm>
          <a:off x="330062" y="4604392"/>
          <a:ext cx="8909824" cy="484504"/>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63500" rIns="63500" bIns="63500" numCol="1" spcCol="1270" anchor="ctr" anchorCtr="0">
          <a:noAutofit/>
        </a:bodyPr>
        <a:lstStyle/>
        <a:p>
          <a:pPr lvl="0" algn="l" defTabSz="1111250">
            <a:lnSpc>
              <a:spcPct val="90000"/>
            </a:lnSpc>
            <a:spcBef>
              <a:spcPct val="0"/>
            </a:spcBef>
            <a:spcAft>
              <a:spcPct val="35000"/>
            </a:spcAft>
          </a:pPr>
          <a:r>
            <a:rPr lang="en-US" sz="2500" b="0" kern="1200" dirty="0">
              <a:solidFill>
                <a:schemeClr val="tx1"/>
              </a:solidFill>
              <a:latin typeface="Calibri" pitchFamily="34" charset="0"/>
              <a:cs typeface="Calibri" pitchFamily="34" charset="0"/>
            </a:rPr>
            <a:t>Working on financial products, social marketing &amp; enterprise </a:t>
          </a:r>
        </a:p>
      </dsp:txBody>
      <dsp:txXfrm>
        <a:off x="330062" y="4604392"/>
        <a:ext cx="8909824" cy="484504"/>
      </dsp:txXfrm>
    </dsp:sp>
    <dsp:sp modelId="{F9BB042C-18CA-4B21-814B-1CB7C8832EDC}">
      <dsp:nvSpPr>
        <dsp:cNvPr id="0" name=""/>
        <dsp:cNvSpPr/>
      </dsp:nvSpPr>
      <dsp:spPr>
        <a:xfrm>
          <a:off x="27246" y="4543829"/>
          <a:ext cx="605630" cy="605630"/>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B4523-BF52-45F2-A410-AF6FA2A88F02}">
      <dsp:nvSpPr>
        <dsp:cNvPr id="0" name=""/>
        <dsp:cNvSpPr/>
      </dsp:nvSpPr>
      <dsp:spPr>
        <a:xfrm>
          <a:off x="3565435" y="1259"/>
          <a:ext cx="5891593" cy="999077"/>
        </a:xfrm>
        <a:prstGeom prst="rightArrow">
          <a:avLst>
            <a:gd name="adj1" fmla="val 75000"/>
            <a:gd name="adj2" fmla="val 50000"/>
          </a:avLst>
        </a:prstGeom>
        <a:solidFill>
          <a:schemeClr val="accent6">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Improved ability of the system to integrate FNHW, and cater to needs of the target group for increased demand and access to FNHW related services </a:t>
          </a:r>
          <a:endParaRPr lang="en-US" sz="1800" b="1" kern="1200" dirty="0">
            <a:latin typeface="+mj-lt"/>
          </a:endParaRPr>
        </a:p>
      </dsp:txBody>
      <dsp:txXfrm>
        <a:off x="3565435" y="126144"/>
        <a:ext cx="5516939" cy="749307"/>
      </dsp:txXfrm>
    </dsp:sp>
    <dsp:sp modelId="{E3A4E67A-C143-4E53-97A9-3D2B443A063B}">
      <dsp:nvSpPr>
        <dsp:cNvPr id="0" name=""/>
        <dsp:cNvSpPr/>
      </dsp:nvSpPr>
      <dsp:spPr>
        <a:xfrm>
          <a:off x="362293" y="1259"/>
          <a:ext cx="3203141" cy="99907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latin typeface="+mj-lt"/>
            </a:rPr>
            <a:t>System Strengthening</a:t>
          </a:r>
        </a:p>
      </dsp:txBody>
      <dsp:txXfrm>
        <a:off x="411064" y="50030"/>
        <a:ext cx="3105599" cy="901535"/>
      </dsp:txXfrm>
    </dsp:sp>
    <dsp:sp modelId="{C8C2C0B3-65AE-43E5-87CA-CDCC524698C8}">
      <dsp:nvSpPr>
        <dsp:cNvPr id="0" name=""/>
        <dsp:cNvSpPr/>
      </dsp:nvSpPr>
      <dsp:spPr>
        <a:xfrm>
          <a:off x="3583600" y="1100244"/>
          <a:ext cx="5891593" cy="99907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Facilitate convergence between relevant line departments for improving access and utilization of FNHW services and programs by SHG households</a:t>
          </a:r>
          <a:endParaRPr lang="en-US" sz="1800" b="1" kern="1200" dirty="0">
            <a:latin typeface="+mj-lt"/>
          </a:endParaRPr>
        </a:p>
      </dsp:txBody>
      <dsp:txXfrm>
        <a:off x="3583600" y="1225129"/>
        <a:ext cx="5516939" cy="749307"/>
      </dsp:txXfrm>
    </dsp:sp>
    <dsp:sp modelId="{EB2FCD2E-F576-410E-9797-3CCB1FA4749A}">
      <dsp:nvSpPr>
        <dsp:cNvPr id="0" name=""/>
        <dsp:cNvSpPr/>
      </dsp:nvSpPr>
      <dsp:spPr>
        <a:xfrm>
          <a:off x="344127" y="1100244"/>
          <a:ext cx="3239472" cy="9990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latin typeface="+mj-lt"/>
            </a:rPr>
            <a:t>Convergence</a:t>
          </a:r>
        </a:p>
      </dsp:txBody>
      <dsp:txXfrm>
        <a:off x="392898" y="1149015"/>
        <a:ext cx="3141930" cy="901535"/>
      </dsp:txXfrm>
    </dsp:sp>
    <dsp:sp modelId="{CAF0A228-0F43-43F7-B9DD-84CFBEB43058}">
      <dsp:nvSpPr>
        <dsp:cNvPr id="0" name=""/>
        <dsp:cNvSpPr/>
      </dsp:nvSpPr>
      <dsp:spPr>
        <a:xfrm>
          <a:off x="3600313" y="2199229"/>
          <a:ext cx="5891593" cy="99907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Promote behavior change among SHG households for improved adoption of FNHW practices</a:t>
          </a:r>
          <a:endParaRPr lang="en-US" sz="1800" b="1" kern="1200" dirty="0">
            <a:latin typeface="+mj-lt"/>
          </a:endParaRPr>
        </a:p>
      </dsp:txBody>
      <dsp:txXfrm>
        <a:off x="3600313" y="2324114"/>
        <a:ext cx="5516939" cy="749307"/>
      </dsp:txXfrm>
    </dsp:sp>
    <dsp:sp modelId="{AE7C9FF8-E67C-4C8C-BBFD-F779AE4ABD3E}">
      <dsp:nvSpPr>
        <dsp:cNvPr id="0" name=""/>
        <dsp:cNvSpPr/>
      </dsp:nvSpPr>
      <dsp:spPr>
        <a:xfrm>
          <a:off x="327415" y="2199229"/>
          <a:ext cx="3272897" cy="9990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latin typeface="+mj-lt"/>
            </a:rPr>
            <a:t>SBCC</a:t>
          </a:r>
        </a:p>
      </dsp:txBody>
      <dsp:txXfrm>
        <a:off x="376186" y="2248000"/>
        <a:ext cx="3175355" cy="901535"/>
      </dsp:txXfrm>
    </dsp:sp>
    <dsp:sp modelId="{88FD8FB3-8D65-4B68-A6A8-CE7C54A0E3D6}">
      <dsp:nvSpPr>
        <dsp:cNvPr id="0" name=""/>
        <dsp:cNvSpPr/>
      </dsp:nvSpPr>
      <dsp:spPr>
        <a:xfrm>
          <a:off x="3572131" y="3298214"/>
          <a:ext cx="5891593" cy="999077"/>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Encourage and support establishment of FNHW based enterprises managed by SHGs</a:t>
          </a:r>
          <a:endParaRPr lang="en-US" sz="1800" b="0" kern="1200" dirty="0">
            <a:latin typeface="+mj-lt"/>
          </a:endParaRPr>
        </a:p>
      </dsp:txBody>
      <dsp:txXfrm>
        <a:off x="3572131" y="3423099"/>
        <a:ext cx="5516939" cy="749307"/>
      </dsp:txXfrm>
    </dsp:sp>
    <dsp:sp modelId="{D7890E30-B029-43DF-A08D-8268F376BB3B}">
      <dsp:nvSpPr>
        <dsp:cNvPr id="0" name=""/>
        <dsp:cNvSpPr/>
      </dsp:nvSpPr>
      <dsp:spPr>
        <a:xfrm>
          <a:off x="355596" y="3298214"/>
          <a:ext cx="3216534" cy="9990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latin typeface="+mj-lt"/>
            </a:rPr>
            <a:t>FNHW Enterprises</a:t>
          </a:r>
        </a:p>
      </dsp:txBody>
      <dsp:txXfrm>
        <a:off x="404367" y="3346985"/>
        <a:ext cx="3118992" cy="901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0F52-44F1-4F4E-86CD-4AE7B72F03EE}">
      <dsp:nvSpPr>
        <dsp:cNvPr id="0" name=""/>
        <dsp:cNvSpPr/>
      </dsp:nvSpPr>
      <dsp:spPr>
        <a:xfrm rot="5400000">
          <a:off x="345809" y="2787444"/>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6A184-21BA-4752-B8F4-7A0589861970}">
      <dsp:nvSpPr>
        <dsp:cNvPr id="0" name=""/>
        <dsp:cNvSpPr/>
      </dsp:nvSpPr>
      <dsp:spPr>
        <a:xfrm>
          <a:off x="147797" y="2659433"/>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en-US" sz="1800" b="1" kern="1200" dirty="0" smtClean="0">
              <a:latin typeface="Calibri" panose="020F0502020204030204" pitchFamily="34" charset="0"/>
              <a:ea typeface="Times New Roman" panose="02020603050405020304" pitchFamily="18" charset="0"/>
              <a:cs typeface="Calibri" panose="020F0502020204030204" pitchFamily="34" charset="0"/>
            </a:rPr>
            <a:t>SHG Level HR</a:t>
          </a:r>
        </a:p>
        <a:p>
          <a:pPr lvl="0" algn="l" defTabSz="800100">
            <a:lnSpc>
              <a:spcPct val="90000"/>
            </a:lnSpc>
            <a:spcBef>
              <a:spcPct val="0"/>
            </a:spcBef>
            <a:spcAft>
              <a:spcPct val="35000"/>
            </a:spcAft>
          </a:pPr>
          <a:endParaRPr lang="en-US" sz="1800" kern="1200" dirty="0"/>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ea typeface="Times New Roman" panose="02020603050405020304" pitchFamily="18" charset="0"/>
              <a:cs typeface="Calibri" panose="020F0502020204030204" pitchFamily="34" charset="0"/>
            </a:rPr>
            <a:t>FNHW Nodal(Community Mobilizer/Active Woman etc.)</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147797" y="2659433"/>
        <a:ext cx="1547128" cy="1356149"/>
      </dsp:txXfrm>
    </dsp:sp>
    <dsp:sp modelId="{89B69744-1D64-484E-94CD-8F1161C59D3F}">
      <dsp:nvSpPr>
        <dsp:cNvPr id="0" name=""/>
        <dsp:cNvSpPr/>
      </dsp:nvSpPr>
      <dsp:spPr>
        <a:xfrm>
          <a:off x="1429115" y="2674339"/>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622C2-6A2B-415C-8DE4-971C701A108A}">
      <dsp:nvSpPr>
        <dsp:cNvPr id="0" name=""/>
        <dsp:cNvSpPr/>
      </dsp:nvSpPr>
      <dsp:spPr>
        <a:xfrm rot="5400000">
          <a:off x="2239797" y="2331834"/>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5EBE-C286-49E1-A0B6-A9F2B666F2D9}">
      <dsp:nvSpPr>
        <dsp:cNvPr id="0" name=""/>
        <dsp:cNvSpPr/>
      </dsp:nvSpPr>
      <dsp:spPr>
        <a:xfrm>
          <a:off x="2015638" y="2229942"/>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en-US" sz="1800" b="1" kern="1200" dirty="0" smtClean="0">
              <a:latin typeface="Calibri" panose="020F0502020204030204" pitchFamily="34" charset="0"/>
              <a:ea typeface="Times New Roman" panose="02020603050405020304" pitchFamily="18" charset="0"/>
              <a:cs typeface="Calibri" panose="020F0502020204030204" pitchFamily="34" charset="0"/>
            </a:rPr>
            <a:t>VO Level HR</a:t>
          </a:r>
        </a:p>
        <a:p>
          <a:pPr lvl="0" algn="l" defTabSz="800100">
            <a:lnSpc>
              <a:spcPct val="90000"/>
            </a:lnSpc>
            <a:spcBef>
              <a:spcPct val="0"/>
            </a:spcBef>
            <a:spcAft>
              <a:spcPct val="35000"/>
            </a:spcAft>
          </a:pPr>
          <a:endParaRPr lang="en-US" sz="1800" kern="1200" dirty="0"/>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ea typeface="Times New Roman" panose="02020603050405020304" pitchFamily="18" charset="0"/>
              <a:cs typeface="Calibri" panose="020F0502020204030204" pitchFamily="34" charset="0"/>
            </a:rPr>
            <a:t>Social Action Committee (consisting of</a:t>
          </a:r>
          <a:r>
            <a:rPr lang="en-US" altLang="en-US" sz="1600" kern="1200" smtClean="0">
              <a:latin typeface="Calibri" panose="020F0502020204030204" pitchFamily="34" charset="0"/>
              <a:ea typeface="Calibri" panose="020F0502020204030204" pitchFamily="34" charset="0"/>
              <a:cs typeface="Mangal" panose="02040503050203030202" pitchFamily="18" charset="0"/>
            </a:rPr>
            <a:t> </a:t>
          </a:r>
          <a:r>
            <a:rPr lang="en-US" altLang="en-US" sz="1600" kern="1200" smtClean="0">
              <a:latin typeface="Calibri" panose="020F0502020204030204" pitchFamily="34" charset="0"/>
              <a:ea typeface="Times New Roman" panose="02020603050405020304" pitchFamily="18" charset="0"/>
              <a:cs typeface="Calibri" panose="020F0502020204030204" pitchFamily="34" charset="0"/>
            </a:rPr>
            <a:t> 3 members)</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ea typeface="Times New Roman" panose="02020603050405020304" pitchFamily="18" charset="0"/>
              <a:cs typeface="Calibri" panose="020F0502020204030204" pitchFamily="34" charset="0"/>
            </a:rPr>
            <a:t>Community Resource Person (CRP) </a:t>
          </a:r>
          <a:endParaRPr lang="en-US" altLang="en-US" sz="1600" kern="1200" dirty="0"/>
        </a:p>
      </dsp:txBody>
      <dsp:txXfrm>
        <a:off x="2015638" y="2229942"/>
        <a:ext cx="1547128" cy="1356149"/>
      </dsp:txXfrm>
    </dsp:sp>
    <dsp:sp modelId="{520DDED5-020C-473F-8DAA-3F0E042D4BBE}">
      <dsp:nvSpPr>
        <dsp:cNvPr id="0" name=""/>
        <dsp:cNvSpPr/>
      </dsp:nvSpPr>
      <dsp:spPr>
        <a:xfrm>
          <a:off x="3323103" y="2205670"/>
          <a:ext cx="291911" cy="291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2A6AC-733C-4DD5-8B35-64B12C68659B}">
      <dsp:nvSpPr>
        <dsp:cNvPr id="0" name=""/>
        <dsp:cNvSpPr/>
      </dsp:nvSpPr>
      <dsp:spPr>
        <a:xfrm rot="5400000">
          <a:off x="4133785" y="1863164"/>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DF6BD-DE81-434B-A462-BC2A54D204EF}">
      <dsp:nvSpPr>
        <dsp:cNvPr id="0" name=""/>
        <dsp:cNvSpPr/>
      </dsp:nvSpPr>
      <dsp:spPr>
        <a:xfrm>
          <a:off x="3909611" y="1813526"/>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en-US" sz="1800" b="1" kern="1200" dirty="0" smtClean="0">
              <a:latin typeface="Calibri" panose="020F0502020204030204" pitchFamily="34" charset="0"/>
              <a:ea typeface="Times New Roman" panose="02020603050405020304" pitchFamily="18" charset="0"/>
              <a:cs typeface="Calibri" panose="020F0502020204030204" pitchFamily="34" charset="0"/>
            </a:rPr>
            <a:t>CLF Level</a:t>
          </a:r>
          <a:r>
            <a:rPr lang="en-US" altLang="en-US" sz="1800" kern="1200" dirty="0" smtClean="0">
              <a:latin typeface="Calibri" panose="020F0502020204030204" pitchFamily="34" charset="0"/>
              <a:ea typeface="Times New Roman" panose="02020603050405020304" pitchFamily="18" charset="0"/>
              <a:cs typeface="Calibri" panose="020F0502020204030204" pitchFamily="34" charset="0"/>
            </a:rPr>
            <a:t> </a:t>
          </a:r>
          <a:r>
            <a:rPr lang="en-US" altLang="en-US" sz="1800" b="1" kern="1200" dirty="0" smtClean="0">
              <a:latin typeface="Calibri" panose="020F0502020204030204" pitchFamily="34" charset="0"/>
              <a:ea typeface="Times New Roman" panose="02020603050405020304" pitchFamily="18" charset="0"/>
              <a:cs typeface="Calibri" panose="020F0502020204030204" pitchFamily="34" charset="0"/>
            </a:rPr>
            <a:t>HR</a:t>
          </a:r>
        </a:p>
        <a:p>
          <a:pPr lvl="0" algn="l" defTabSz="800100">
            <a:lnSpc>
              <a:spcPct val="90000"/>
            </a:lnSpc>
            <a:spcBef>
              <a:spcPct val="0"/>
            </a:spcBef>
            <a:spcAft>
              <a:spcPct val="35000"/>
            </a:spcAft>
          </a:pPr>
          <a:endParaRPr lang="en-US" sz="1400" kern="1200" dirty="0"/>
        </a:p>
        <a:p>
          <a:pPr marL="171450" lvl="1" indent="-171450" algn="l" defTabSz="711200">
            <a:lnSpc>
              <a:spcPct val="90000"/>
            </a:lnSpc>
            <a:spcBef>
              <a:spcPct val="0"/>
            </a:spcBef>
            <a:spcAft>
              <a:spcPct val="15000"/>
            </a:spcAft>
            <a:buChar char="••"/>
          </a:pPr>
          <a:r>
            <a:rPr lang="en-US" altLang="en-US" sz="1600" kern="1200" dirty="0" smtClean="0">
              <a:latin typeface="Calibri" panose="020F0502020204030204" pitchFamily="34" charset="0"/>
              <a:ea typeface="Times New Roman" panose="02020603050405020304" pitchFamily="18" charset="0"/>
              <a:cs typeface="Calibri" panose="020F0502020204030204" pitchFamily="34" charset="0"/>
            </a:rPr>
            <a:t>Social Action Committee (consisting 5 members)</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cs typeface="Calibri" panose="020F0502020204030204" pitchFamily="34" charset="0"/>
            </a:rPr>
            <a:t>Office Bearers/ Executive Committee</a:t>
          </a:r>
          <a:endParaRPr lang="en-US" altLang="en-US" sz="1600" kern="1200" dirty="0"/>
        </a:p>
      </dsp:txBody>
      <dsp:txXfrm>
        <a:off x="3909611" y="1813526"/>
        <a:ext cx="1547128" cy="1356149"/>
      </dsp:txXfrm>
    </dsp:sp>
    <dsp:sp modelId="{C5EF0A25-3463-46C6-BD66-1CC088201F3B}">
      <dsp:nvSpPr>
        <dsp:cNvPr id="0" name=""/>
        <dsp:cNvSpPr/>
      </dsp:nvSpPr>
      <dsp:spPr>
        <a:xfrm>
          <a:off x="5217091" y="1737001"/>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831B1-0599-4AA2-87B7-0F0919FB947C}">
      <dsp:nvSpPr>
        <dsp:cNvPr id="0" name=""/>
        <dsp:cNvSpPr/>
      </dsp:nvSpPr>
      <dsp:spPr>
        <a:xfrm rot="5400000">
          <a:off x="6027773" y="1394495"/>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45CD1-9DCA-4185-A638-BD910043BDE7}">
      <dsp:nvSpPr>
        <dsp:cNvPr id="0" name=""/>
        <dsp:cNvSpPr/>
      </dsp:nvSpPr>
      <dsp:spPr>
        <a:xfrm>
          <a:off x="5820587" y="848438"/>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en-US" altLang="en-US" sz="1800" b="1" i="0" u="none" strike="noStrike" kern="1200"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Block Mission </a:t>
          </a:r>
          <a:r>
            <a:rPr lang="en-US" altLang="en-US" sz="1800" b="1" kern="1200"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Management Unit</a:t>
          </a:r>
        </a:p>
        <a:p>
          <a:pPr lvl="0" algn="l" defTabSz="800100">
            <a:lnSpc>
              <a:spcPct val="90000"/>
            </a:lnSpc>
            <a:spcBef>
              <a:spcPct val="0"/>
            </a:spcBef>
            <a:spcAft>
              <a:spcPct val="35000"/>
            </a:spcAft>
          </a:pPr>
          <a:endParaRPr kumimoji="0" lang="en-US" altLang="en-US" sz="1200" b="0" i="0" u="none" strike="noStrike" kern="1200" cap="none" normalizeH="0" baseline="0" dirty="0">
            <a:ln>
              <a:noFill/>
            </a:ln>
            <a:solidFill>
              <a:schemeClr val="tx1"/>
            </a:solidFill>
            <a:effectLst/>
            <a:latin typeface="Arial" panose="020B0604020202020204" pitchFamily="34" charset="0"/>
          </a:endParaRPr>
        </a:p>
        <a:p>
          <a:pPr marL="171450" lvl="1" indent="-171450" algn="l" defTabSz="711200">
            <a:lnSpc>
              <a:spcPct val="90000"/>
            </a:lnSpc>
            <a:spcBef>
              <a:spcPct val="0"/>
            </a:spcBef>
            <a:spcAft>
              <a:spcPct val="15000"/>
            </a:spcAft>
            <a:buChar char="••"/>
          </a:pPr>
          <a:r>
            <a:rPr lang="en-US" altLang="en-US" sz="1600" kern="1200" dirty="0" smtClean="0">
              <a:latin typeface="Calibri" panose="020F0502020204030204" pitchFamily="34" charset="0"/>
              <a:ea typeface="Times New Roman" panose="02020603050405020304" pitchFamily="18" charset="0"/>
              <a:cs typeface="Calibri" panose="020F0502020204030204" pitchFamily="34" charset="0"/>
            </a:rPr>
            <a:t>Block Programme Manager, resource pool </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5820587" y="848438"/>
        <a:ext cx="1547128" cy="1356149"/>
      </dsp:txXfrm>
    </dsp:sp>
    <dsp:sp modelId="{490D8EDC-F68B-4E93-B71E-3332C917D6CD}">
      <dsp:nvSpPr>
        <dsp:cNvPr id="0" name=""/>
        <dsp:cNvSpPr/>
      </dsp:nvSpPr>
      <dsp:spPr>
        <a:xfrm>
          <a:off x="7111079" y="1268331"/>
          <a:ext cx="291911" cy="291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A1638-9A5A-4462-833E-BA8EFBC6E91D}">
      <dsp:nvSpPr>
        <dsp:cNvPr id="0" name=""/>
        <dsp:cNvSpPr/>
      </dsp:nvSpPr>
      <dsp:spPr>
        <a:xfrm rot="5400000">
          <a:off x="7921761" y="925826"/>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CA850-26A3-4219-AD24-1050EE2D2408}">
      <dsp:nvSpPr>
        <dsp:cNvPr id="0" name=""/>
        <dsp:cNvSpPr/>
      </dsp:nvSpPr>
      <dsp:spPr>
        <a:xfrm>
          <a:off x="7710630" y="149495"/>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en-US" altLang="en-US" sz="1800" b="1" i="0" u="none" strike="noStrike" kern="1200"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District Mission </a:t>
          </a:r>
          <a:r>
            <a:rPr lang="en-US" altLang="en-US" sz="1800" b="1" kern="1200"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Management Unit</a:t>
          </a:r>
        </a:p>
        <a:p>
          <a:pPr lvl="0" algn="l" defTabSz="800100">
            <a:lnSpc>
              <a:spcPct val="90000"/>
            </a:lnSpc>
            <a:spcBef>
              <a:spcPct val="0"/>
            </a:spcBef>
            <a:spcAft>
              <a:spcPct val="35000"/>
            </a:spcAft>
          </a:pPr>
          <a:endParaRPr lang="en-US" sz="1200" kern="1200" dirty="0"/>
        </a:p>
        <a:p>
          <a:pPr marL="171450" lvl="1" indent="-171450" algn="l" defTabSz="711200">
            <a:lnSpc>
              <a:spcPct val="90000"/>
            </a:lnSpc>
            <a:spcBef>
              <a:spcPct val="0"/>
            </a:spcBef>
            <a:spcAft>
              <a:spcPct val="15000"/>
            </a:spcAft>
            <a:buChar char="••"/>
          </a:pPr>
          <a:r>
            <a:rPr lang="en-US" altLang="en-US" sz="1600" kern="1200" dirty="0" smtClean="0">
              <a:latin typeface="Calibri" panose="020F0502020204030204" pitchFamily="34" charset="0"/>
              <a:ea typeface="Times New Roman" panose="02020603050405020304" pitchFamily="18" charset="0"/>
              <a:cs typeface="Calibri" panose="020F0502020204030204" pitchFamily="34" charset="0"/>
            </a:rPr>
            <a:t>District Programme Manager IB-CB, District resource pool </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7710630" y="149495"/>
        <a:ext cx="1547128" cy="1356149"/>
      </dsp:txXfrm>
    </dsp:sp>
    <dsp:sp modelId="{9F809616-4745-4D77-B0DD-0548AAFF1CDF}">
      <dsp:nvSpPr>
        <dsp:cNvPr id="0" name=""/>
        <dsp:cNvSpPr/>
      </dsp:nvSpPr>
      <dsp:spPr>
        <a:xfrm>
          <a:off x="9005067" y="799662"/>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44CB3-56F9-48CA-AABC-7EE14C8A91F2}">
      <dsp:nvSpPr>
        <dsp:cNvPr id="0" name=""/>
        <dsp:cNvSpPr/>
      </dsp:nvSpPr>
      <dsp:spPr>
        <a:xfrm rot="5400000">
          <a:off x="9815749" y="457157"/>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3FBE1-AA29-4233-A3E6-B0B04093B4B6}">
      <dsp:nvSpPr>
        <dsp:cNvPr id="0" name=""/>
        <dsp:cNvSpPr/>
      </dsp:nvSpPr>
      <dsp:spPr>
        <a:xfrm>
          <a:off x="9636891" y="0"/>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0" lang="en-US" altLang="en-US" sz="1800" b="1" i="0" u="none" strike="noStrike" kern="1200"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State Mission </a:t>
          </a:r>
          <a:r>
            <a:rPr lang="en-US" altLang="en-US" sz="1800" b="1" kern="1200" dirty="0" smtClean="0">
              <a:solidFill>
                <a:srgbClr val="000000"/>
              </a:solidFill>
              <a:latin typeface="Calibri" panose="020F0502020204030204" pitchFamily="34" charset="0"/>
              <a:ea typeface="Calibri" panose="020F0502020204030204" pitchFamily="34" charset="0"/>
              <a:cs typeface="Mangal" panose="02040503050203030202" pitchFamily="18" charset="0"/>
            </a:rPr>
            <a:t>M</a:t>
          </a:r>
          <a:r>
            <a:rPr kumimoji="0" lang="en-US" altLang="en-US" sz="1800" b="1" i="0" u="none" strike="noStrike" kern="1200" cap="none" normalizeH="0" baseline="0" dirty="0" smtClean="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anagement Unit</a:t>
          </a:r>
        </a:p>
        <a:p>
          <a:pPr lvl="0" algn="l" defTabSz="800100" rtl="0">
            <a:lnSpc>
              <a:spcPct val="90000"/>
            </a:lnSpc>
            <a:spcBef>
              <a:spcPct val="0"/>
            </a:spcBef>
            <a:spcAft>
              <a:spcPct val="35000"/>
            </a:spcAft>
          </a:pPr>
          <a:endParaRPr lang="en-US" sz="1000" kern="1200" dirty="0"/>
        </a:p>
        <a:p>
          <a:pPr marL="171450" lvl="1" indent="-171450" algn="l" defTabSz="711200">
            <a:lnSpc>
              <a:spcPct val="90000"/>
            </a:lnSpc>
            <a:spcBef>
              <a:spcPct val="0"/>
            </a:spcBef>
            <a:spcAft>
              <a:spcPct val="15000"/>
            </a:spcAft>
            <a:buChar char="••"/>
          </a:pPr>
          <a:r>
            <a:rPr lang="en-US" altLang="en-US" sz="1600" kern="1200" dirty="0" smtClean="0">
              <a:latin typeface="Calibri" panose="020F0502020204030204" pitchFamily="34" charset="0"/>
              <a:ea typeface="Times New Roman" panose="02020603050405020304" pitchFamily="18" charset="0"/>
              <a:cs typeface="Calibri" panose="020F0502020204030204" pitchFamily="34" charset="0"/>
            </a:rPr>
            <a:t>State Programme Manager SI &amp; SD</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ea typeface="Times New Roman" panose="02020603050405020304" pitchFamily="18" charset="0"/>
              <a:cs typeface="Calibri" panose="020F0502020204030204" pitchFamily="34" charset="0"/>
            </a:rPr>
            <a:t>Program Manager, State Resource Person/Master Trainers</a:t>
          </a:r>
          <a:endParaRPr lang="en-US" altLang="en-US" sz="1600" kern="1200" dirty="0"/>
        </a:p>
      </dsp:txBody>
      <dsp:txXfrm>
        <a:off x="9636891" y="0"/>
        <a:ext cx="1547128" cy="13561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6FE0E-9F5A-4FCF-9423-B924D06895C7}" type="datetimeFigureOut">
              <a:rPr lang="en-IN" smtClean="0"/>
              <a:t>31-03-2022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7CA9D-FB8F-4B8C-A6A0-5225709D19B5}" type="slidenum">
              <a:rPr lang="en-IN" smtClean="0"/>
              <a:t>‹#›</a:t>
            </a:fld>
            <a:endParaRPr lang="en-IN"/>
          </a:p>
        </p:txBody>
      </p:sp>
    </p:spTree>
    <p:extLst>
      <p:ext uri="{BB962C8B-B14F-4D97-AF65-F5344CB8AC3E}">
        <p14:creationId xmlns:p14="http://schemas.microsoft.com/office/powerpoint/2010/main" val="47263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97CA9D-FB8F-4B8C-A6A0-5225709D19B5}" type="slidenum">
              <a:rPr lang="en-IN" smtClean="0"/>
              <a:t>3</a:t>
            </a:fld>
            <a:endParaRPr lang="en-IN"/>
          </a:p>
        </p:txBody>
      </p:sp>
    </p:spTree>
    <p:extLst>
      <p:ext uri="{BB962C8B-B14F-4D97-AF65-F5344CB8AC3E}">
        <p14:creationId xmlns:p14="http://schemas.microsoft.com/office/powerpoint/2010/main" val="142185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EEBBCB9-6AA6-425C-9BB0-645F86305A83}" type="slidenum">
              <a:rPr lang="en-IN" smtClean="0"/>
              <a:t>6</a:t>
            </a:fld>
            <a:endParaRPr lang="en-IN"/>
          </a:p>
        </p:txBody>
      </p:sp>
    </p:spTree>
    <p:extLst>
      <p:ext uri="{BB962C8B-B14F-4D97-AF65-F5344CB8AC3E}">
        <p14:creationId xmlns:p14="http://schemas.microsoft.com/office/powerpoint/2010/main" val="43358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AC852556-615C-43D2-B095-9D41534BFCE0}" type="slidenum">
              <a:rPr lang="en-IN" smtClean="0"/>
              <a:pPr/>
              <a:t>18</a:t>
            </a:fld>
            <a:endParaRPr lang="en-IN"/>
          </a:p>
        </p:txBody>
      </p:sp>
    </p:spTree>
    <p:extLst>
      <p:ext uri="{BB962C8B-B14F-4D97-AF65-F5344CB8AC3E}">
        <p14:creationId xmlns:p14="http://schemas.microsoft.com/office/powerpoint/2010/main" val="137693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AFD94C-41C5-4778-9BD9-9C6B4BD15670}"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907627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2C5340-B8CF-4351-9A97-ABC660A6931B}"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51818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A3AAC-4B59-4ED7-B976-E84317B98B49}"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88213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1D2D5-E92F-48CA-8026-D8D4B8FEBC5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01294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ody_no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8637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6398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078D17-FADB-4CE8-B1DA-F18DCD41B99A}"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65007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BACC92-B79D-4799-8674-53187C3C416A}"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1342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CCA94-5473-44BB-A2DC-8F096FF305A8}"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57107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BBDC-F7EE-49F0-B18A-30C737A685AE}"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69660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3A5148-E852-4D9B-8D21-4427377022E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3364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F2E40-2C7C-4427-AF21-993574ADDD8D}"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17356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58A7D0-B998-470B-8F86-B160C2CD1C0F}"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76296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2B4CF8-D52D-4711-A692-1C199A0BE89C}"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solidFill>
                  <a:prstClr val="black">
                    <a:tint val="75000"/>
                  </a:prstClr>
                </a:solidFill>
              </a:rPr>
              <a:t>National Rural Livelihoods Mission </a:t>
            </a: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81662"/>
            <a:ext cx="598180" cy="7058533"/>
          </a:xfrm>
          <a:prstGeom prst="rect">
            <a:avLst/>
          </a:prstGeom>
        </p:spPr>
      </p:pic>
    </p:spTree>
    <p:extLst>
      <p:ext uri="{BB962C8B-B14F-4D97-AF65-F5344CB8AC3E}">
        <p14:creationId xmlns:p14="http://schemas.microsoft.com/office/powerpoint/2010/main" val="846546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ajeevika.gov.in/sites/default/files/Joint%20Advisory%20on%20Nutrition_2.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rive.google.com/file/d/1-pNEZtYKyPcaSwvGTsJZ1rLtZShzYHnT/view?usp=shar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ajeevika.gov.in/sites/default/files/Advisory%20on%20supporting%20Enterprise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ajeevika.gov.in/sites/default/files/Advisory%20on%20supporting%20Enterprise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600453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oOlOSsY97aGnOtxStXjwHUYy7BVyBK98/view?usp=sharing" TargetMode="External"/><Relationship Id="rId2" Type="http://schemas.openxmlformats.org/officeDocument/2006/relationships/hyperlink" Target="https://aajeevika.gov.in/sites/default/files/Master%20Circular%20for%20Food,%20Nutrition,%20Health%20and%20Wash%20Interventions.pdf" TargetMode="External"/><Relationship Id="rId1" Type="http://schemas.openxmlformats.org/officeDocument/2006/relationships/slideLayout" Target="../slideLayouts/slideLayout2.xml"/><Relationship Id="rId5" Type="http://schemas.openxmlformats.org/officeDocument/2006/relationships/hyperlink" Target="https://drive.google.com/file/d/1-pNEZtYKyPcaSwvGTsJZ1rLtZShzYHnT/view?usp=sharing" TargetMode="External"/><Relationship Id="rId4" Type="http://schemas.openxmlformats.org/officeDocument/2006/relationships/hyperlink" Target="https://aajeevika.gov.in/sites/default/files/Joint%20Advisory%20on%20Nutrition.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780" y="2442459"/>
            <a:ext cx="9260138" cy="2176415"/>
          </a:xfrm>
        </p:spPr>
        <p:txBody>
          <a:bodyPr>
            <a:noAutofit/>
          </a:bodyPr>
          <a:lstStyle/>
          <a:p>
            <a:r>
              <a:rPr lang="en-US" sz="3600" b="1" dirty="0" smtClean="0">
                <a:latin typeface="Calibri" panose="020F0502020204030204" pitchFamily="34" charset="0"/>
                <a:cs typeface="Calibri" panose="020F0502020204030204" pitchFamily="34" charset="0"/>
              </a:rPr>
              <a:t>Integration </a:t>
            </a:r>
            <a:r>
              <a:rPr lang="en-US" sz="3600" b="1" dirty="0">
                <a:latin typeface="Calibri" panose="020F0502020204030204" pitchFamily="34" charset="0"/>
                <a:cs typeface="Calibri" panose="020F0502020204030204" pitchFamily="34" charset="0"/>
              </a:rPr>
              <a:t>of Food Nutrition Health and WASH (FNHW) in DAY-NRLM </a:t>
            </a:r>
            <a:r>
              <a:rPr lang="en-US" sz="3600" b="1" dirty="0" smtClean="0">
                <a:latin typeface="Calibri" panose="020F0502020204030204" pitchFamily="34" charset="0"/>
                <a:cs typeface="Calibri" panose="020F0502020204030204" pitchFamily="34" charset="0"/>
              </a:rPr>
              <a:t/>
            </a:r>
            <a:br>
              <a:rPr lang="en-US" sz="3600" b="1" dirty="0" smtClean="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a:r>
            <a:br>
              <a:rPr lang="en-US" sz="3600" b="1" dirty="0">
                <a:latin typeface="Calibri" panose="020F0502020204030204" pitchFamily="34" charset="0"/>
                <a:cs typeface="Calibri" panose="020F0502020204030204" pitchFamily="34" charset="0"/>
              </a:rPr>
            </a:br>
            <a:r>
              <a:rPr lang="en-US" sz="3600" b="1" dirty="0" smtClean="0">
                <a:latin typeface="Calibri" panose="020F0502020204030204" pitchFamily="34" charset="0"/>
                <a:cs typeface="Calibri" panose="020F0502020204030204" pitchFamily="34" charset="0"/>
              </a:rPr>
              <a:t>Orientation </a:t>
            </a:r>
            <a:r>
              <a:rPr lang="en-US" sz="3600" b="1" dirty="0">
                <a:latin typeface="Calibri" panose="020F0502020204030204" pitchFamily="34" charset="0"/>
                <a:cs typeface="Calibri" panose="020F0502020204030204" pitchFamily="34" charset="0"/>
              </a:rPr>
              <a:t>of State Managers</a:t>
            </a:r>
            <a:endParaRPr lang="en-US" sz="3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219EA8-52C7-4AE5-8FF4-0888E9B015DB}"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11" name="TextBox 10"/>
          <p:cNvSpPr txBox="1"/>
          <p:nvPr/>
        </p:nvSpPr>
        <p:spPr>
          <a:xfrm>
            <a:off x="0" y="5917347"/>
            <a:ext cx="120950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j-lt"/>
                <a:ea typeface="+mn-ea"/>
                <a:cs typeface="+mn-cs"/>
              </a:rPr>
              <a:t>National Mission Management Unit, </a:t>
            </a:r>
            <a:r>
              <a:rPr kumimoji="0" lang="en-US" sz="1400" b="1" i="0" u="none" strike="noStrike" kern="1200" cap="none" spc="0" normalizeH="0" baseline="0" noProof="0" dirty="0" err="1">
                <a:ln>
                  <a:noFill/>
                </a:ln>
                <a:solidFill>
                  <a:prstClr val="black"/>
                </a:solidFill>
                <a:effectLst/>
                <a:uLnTx/>
                <a:uFillTx/>
                <a:latin typeface="+mj-lt"/>
                <a:ea typeface="+mn-ea"/>
                <a:cs typeface="+mn-cs"/>
              </a:rPr>
              <a:t>Deendayal</a:t>
            </a:r>
            <a:r>
              <a:rPr kumimoji="0" lang="en-US" sz="1400" b="1" i="0" u="none" strike="noStrike" kern="1200" cap="none" spc="0" normalizeH="0" baseline="0" noProof="0" dirty="0">
                <a:ln>
                  <a:noFill/>
                </a:ln>
                <a:solidFill>
                  <a:prstClr val="black"/>
                </a:solidFill>
                <a:effectLst/>
                <a:uLnTx/>
                <a:uFillTx/>
                <a:latin typeface="+mj-lt"/>
                <a:ea typeface="+mn-ea"/>
                <a:cs typeface="+mn-cs"/>
              </a:rPr>
              <a:t> </a:t>
            </a:r>
            <a:r>
              <a:rPr kumimoji="0" lang="en-US" sz="1400" b="1" i="0" u="none" strike="noStrike" kern="1200" cap="none" spc="0" normalizeH="0" baseline="0" noProof="0" dirty="0" err="1">
                <a:ln>
                  <a:noFill/>
                </a:ln>
                <a:solidFill>
                  <a:prstClr val="black"/>
                </a:solidFill>
                <a:effectLst/>
                <a:uLnTx/>
                <a:uFillTx/>
                <a:latin typeface="+mj-lt"/>
                <a:ea typeface="+mn-ea"/>
                <a:cs typeface="+mn-cs"/>
              </a:rPr>
              <a:t>Antyodaya</a:t>
            </a:r>
            <a:r>
              <a:rPr kumimoji="0" lang="en-US" sz="1400" b="1" i="0" u="none" strike="noStrike" kern="1200" cap="none" spc="0" normalizeH="0" baseline="0" noProof="0" dirty="0">
                <a:ln>
                  <a:noFill/>
                </a:ln>
                <a:solidFill>
                  <a:prstClr val="black"/>
                </a:solidFill>
                <a:effectLst/>
                <a:uLnTx/>
                <a:uFillTx/>
                <a:latin typeface="+mj-lt"/>
                <a:ea typeface="+mn-ea"/>
                <a:cs typeface="+mn-cs"/>
              </a:rPr>
              <a:t> </a:t>
            </a:r>
            <a:r>
              <a:rPr kumimoji="0" lang="en-US" sz="1400" b="1" i="0" u="none" strike="noStrike" kern="1200" cap="none" spc="0" normalizeH="0" baseline="0" noProof="0" dirty="0" err="1">
                <a:ln>
                  <a:noFill/>
                </a:ln>
                <a:solidFill>
                  <a:prstClr val="black"/>
                </a:solidFill>
                <a:effectLst/>
                <a:uLnTx/>
                <a:uFillTx/>
                <a:latin typeface="+mj-lt"/>
                <a:ea typeface="+mn-ea"/>
                <a:cs typeface="+mn-cs"/>
              </a:rPr>
              <a:t>Yojana</a:t>
            </a:r>
            <a:r>
              <a:rPr kumimoji="0" lang="en-US" sz="1400" b="1" i="0" u="none" strike="noStrike" kern="1200" cap="none" spc="0" normalizeH="0" baseline="0" noProof="0" dirty="0">
                <a:ln>
                  <a:noFill/>
                </a:ln>
                <a:solidFill>
                  <a:prstClr val="black"/>
                </a:solidFill>
                <a:effectLst/>
                <a:uLnTx/>
                <a:uFillTx/>
                <a:latin typeface="+mj-lt"/>
                <a:ea typeface="+mn-ea"/>
                <a:cs typeface="+mn-cs"/>
              </a:rPr>
              <a:t> – National Rural Livelihoods Mission (DAY-NRLM)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Ministry of Rural Development, Government of India</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700" y="757931"/>
            <a:ext cx="1947800" cy="100200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413" y="288117"/>
            <a:ext cx="2728768" cy="1534555"/>
          </a:xfrm>
          <a:prstGeom prst="rect">
            <a:avLst/>
          </a:prstGeom>
        </p:spPr>
      </p:pic>
    </p:spTree>
    <p:extLst>
      <p:ext uri="{BB962C8B-B14F-4D97-AF65-F5344CB8AC3E}">
        <p14:creationId xmlns:p14="http://schemas.microsoft.com/office/powerpoint/2010/main" val="404232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114"/>
          </a:xfrm>
        </p:spPr>
        <p:txBody>
          <a:bodyPr>
            <a:normAutofit fontScale="90000"/>
          </a:bodyPr>
          <a:lstStyle/>
          <a:p>
            <a:r>
              <a:rPr lang="en-US" sz="3200" b="1" dirty="0" smtClean="0">
                <a:solidFill>
                  <a:schemeClr val="bg1"/>
                </a:solidFill>
                <a:ea typeface="Calibri" pitchFamily="34" charset="0"/>
                <a:cs typeface="Calibri" pitchFamily="34" charset="0"/>
              </a:rPr>
              <a:t/>
            </a:r>
            <a:br>
              <a:rPr lang="en-US" sz="3200" b="1" dirty="0" smtClean="0">
                <a:solidFill>
                  <a:schemeClr val="bg1"/>
                </a:solidFill>
                <a:ea typeface="Calibri" pitchFamily="34" charset="0"/>
                <a:cs typeface="Calibri" pitchFamily="34" charset="0"/>
              </a:rPr>
            </a:br>
            <a:endParaRPr lang="en-IN" sz="3200"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BBDC-F7EE-49F0-B18A-30C737A685AE}"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graphicFrame>
        <p:nvGraphicFramePr>
          <p:cNvPr id="5" name="Diagram 4">
            <a:extLst>
              <a:ext uri="{FF2B5EF4-FFF2-40B4-BE49-F238E27FC236}">
                <a16:creationId xmlns:a16="http://schemas.microsoft.com/office/drawing/2014/main" id="{3A84292E-2D97-4852-921D-E33ED2C3F76F}"/>
              </a:ext>
            </a:extLst>
          </p:cNvPr>
          <p:cNvGraphicFramePr/>
          <p:nvPr>
            <p:extLst>
              <p:ext uri="{D42A27DB-BD31-4B8C-83A1-F6EECF244321}">
                <p14:modId xmlns:p14="http://schemas.microsoft.com/office/powerpoint/2010/main" val="31987220"/>
              </p:ext>
            </p:extLst>
          </p:nvPr>
        </p:nvGraphicFramePr>
        <p:xfrm>
          <a:off x="2837016" y="1526744"/>
          <a:ext cx="9354984" cy="533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a:extLst>
              <a:ext uri="{FF2B5EF4-FFF2-40B4-BE49-F238E27FC236}">
                <a16:creationId xmlns:a16="http://schemas.microsoft.com/office/drawing/2014/main" id="{0CA3CFFF-C311-4AF9-8A1C-31954514E9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32" y="2960933"/>
            <a:ext cx="2154220" cy="1528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85573" y="392480"/>
            <a:ext cx="71628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900" b="1" dirty="0">
                <a:solidFill>
                  <a:prstClr val="white"/>
                </a:solidFill>
                <a:latin typeface="Georgia"/>
                <a:ea typeface="Calibri" pitchFamily="34" charset="0"/>
                <a:cs typeface="Calibri" pitchFamily="34" charset="0"/>
              </a:rPr>
              <a:t>FNHW: Opportunity for integration </a:t>
            </a:r>
            <a:r>
              <a:rPr lang="en-US" sz="2900" b="1" i="1" dirty="0">
                <a:solidFill>
                  <a:prstClr val="white"/>
                </a:solidFill>
                <a:latin typeface="Georgia"/>
                <a:ea typeface="Calibri" pitchFamily="34" charset="0"/>
                <a:cs typeface="Calibri" pitchFamily="34" charset="0"/>
              </a:rPr>
              <a:t/>
            </a:r>
            <a:br>
              <a:rPr lang="en-US" sz="2900" b="1" i="1" dirty="0">
                <a:solidFill>
                  <a:prstClr val="white"/>
                </a:solidFill>
                <a:latin typeface="Georgia"/>
                <a:ea typeface="Calibri" pitchFamily="34" charset="0"/>
                <a:cs typeface="Calibri" pitchFamily="34" charset="0"/>
              </a:rPr>
            </a:br>
            <a:endParaRPr lang="en-IN" dirty="0"/>
          </a:p>
        </p:txBody>
      </p:sp>
    </p:spTree>
    <p:extLst>
      <p:ext uri="{BB962C8B-B14F-4D97-AF65-F5344CB8AC3E}">
        <p14:creationId xmlns:p14="http://schemas.microsoft.com/office/powerpoint/2010/main" val="18364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9792521" y="1477180"/>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 name="Oval 10"/>
          <p:cNvSpPr/>
          <p:nvPr/>
        </p:nvSpPr>
        <p:spPr>
          <a:xfrm>
            <a:off x="5664296" y="1477181"/>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Oval 1"/>
          <p:cNvSpPr/>
          <p:nvPr/>
        </p:nvSpPr>
        <p:spPr>
          <a:xfrm>
            <a:off x="1544200" y="1477182"/>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2054" name="Picture 6" descr="10000印刷√] Food Icon - pngアイコンを無料でダウンロード"/>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5278" y="1626495"/>
            <a:ext cx="843435" cy="8434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aphicFrame>
        <p:nvGraphicFramePr>
          <p:cNvPr id="15" name="Table 3">
            <a:extLst>
              <a:ext uri="{FF2B5EF4-FFF2-40B4-BE49-F238E27FC236}">
                <a16:creationId xmlns:a16="http://schemas.microsoft.com/office/drawing/2014/main" id="{EEBC73D2-D82C-4717-B494-92486E075405}"/>
              </a:ext>
            </a:extLst>
          </p:cNvPr>
          <p:cNvGraphicFramePr>
            <a:graphicFrameLocks noGrp="1"/>
          </p:cNvGraphicFramePr>
          <p:nvPr>
            <p:extLst/>
          </p:nvPr>
        </p:nvGraphicFramePr>
        <p:xfrm>
          <a:off x="823973" y="2641902"/>
          <a:ext cx="2745759" cy="2669400"/>
        </p:xfrm>
        <a:graphic>
          <a:graphicData uri="http://schemas.openxmlformats.org/drawingml/2006/table">
            <a:tbl>
              <a:tblPr firstRow="1" bandRow="1">
                <a:tableStyleId>{21E4AEA4-8DFA-4A89-87EB-49C32662AFE0}</a:tableStyleId>
              </a:tblPr>
              <a:tblGrid>
                <a:gridCol w="2745759">
                  <a:extLst>
                    <a:ext uri="{9D8B030D-6E8A-4147-A177-3AD203B41FA5}">
                      <a16:colId xmlns:a16="http://schemas.microsoft.com/office/drawing/2014/main" val="3432957609"/>
                    </a:ext>
                  </a:extLst>
                </a:gridCol>
              </a:tblGrid>
              <a:tr h="444900">
                <a:tc>
                  <a:txBody>
                    <a:bodyPr/>
                    <a:lstStyle/>
                    <a:p>
                      <a:pPr algn="ctr"/>
                      <a:r>
                        <a:rPr lang="en-US" sz="1400" dirty="0">
                          <a:latin typeface="+mj-lt"/>
                        </a:rPr>
                        <a:t>FOOD</a:t>
                      </a:r>
                    </a:p>
                  </a:txBody>
                  <a:tcPr marL="81898" marR="81898" marT="40949" marB="40949"/>
                </a:tc>
                <a:extLst>
                  <a:ext uri="{0D108BD9-81ED-4DB2-BD59-A6C34878D82A}">
                    <a16:rowId xmlns:a16="http://schemas.microsoft.com/office/drawing/2014/main" val="3050424196"/>
                  </a:ext>
                </a:extLst>
              </a:tr>
              <a:tr h="444900">
                <a:tc>
                  <a:txBody>
                    <a:bodyPr/>
                    <a:lstStyle/>
                    <a:p>
                      <a:pPr algn="ctr"/>
                      <a:r>
                        <a:rPr kumimoji="0" lang="en-IN" sz="1400" b="0" u="none" strike="noStrike" kern="1200" cap="none" spc="0" normalizeH="0" baseline="0" noProof="0" dirty="0">
                          <a:ln>
                            <a:noFill/>
                          </a:ln>
                          <a:solidFill>
                            <a:prstClr val="black"/>
                          </a:solidFill>
                          <a:effectLst/>
                          <a:uLnTx/>
                          <a:uFillTx/>
                          <a:latin typeface="+mj-lt"/>
                        </a:rPr>
                        <a:t>Nutri</a:t>
                      </a:r>
                      <a:r>
                        <a:rPr lang="en-IN" sz="1400" dirty="0">
                          <a:solidFill>
                            <a:prstClr val="black"/>
                          </a:solidFill>
                          <a:latin typeface="+mj-lt"/>
                        </a:rPr>
                        <a:t>-</a:t>
                      </a:r>
                      <a:r>
                        <a:rPr kumimoji="0" lang="en-IN" sz="1400" b="0" u="none" strike="noStrike" kern="1200" cap="none" spc="0" normalizeH="0" baseline="0" noProof="0" dirty="0">
                          <a:ln>
                            <a:noFill/>
                          </a:ln>
                          <a:solidFill>
                            <a:prstClr val="black"/>
                          </a:solidFill>
                          <a:effectLst/>
                          <a:uLnTx/>
                          <a:uFillTx/>
                          <a:latin typeface="+mj-lt"/>
                        </a:rPr>
                        <a:t>Garden</a:t>
                      </a:r>
                      <a:endParaRPr lang="en-US" sz="1400" dirty="0">
                        <a:latin typeface="+mj-lt"/>
                      </a:endParaRPr>
                    </a:p>
                  </a:txBody>
                  <a:tcPr marL="81898" marR="81898" marT="40949" marB="40949"/>
                </a:tc>
                <a:extLst>
                  <a:ext uri="{0D108BD9-81ED-4DB2-BD59-A6C34878D82A}">
                    <a16:rowId xmlns:a16="http://schemas.microsoft.com/office/drawing/2014/main" val="2043930183"/>
                  </a:ext>
                </a:extLst>
              </a:tr>
              <a:tr h="44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u="none" strike="noStrike" kern="1200" cap="none" spc="0" normalizeH="0" baseline="0" noProof="0" dirty="0">
                          <a:ln>
                            <a:noFill/>
                          </a:ln>
                          <a:solidFill>
                            <a:prstClr val="black"/>
                          </a:solidFill>
                          <a:effectLst/>
                          <a:uLnTx/>
                          <a:uFillTx/>
                          <a:latin typeface="+mj-lt"/>
                        </a:rPr>
                        <a:t>Access to PDS</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846753373"/>
                  </a:ext>
                </a:extLst>
              </a:tr>
              <a:tr h="44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u="none" strike="noStrike" kern="1200" cap="none" spc="0" normalizeH="0" baseline="0" noProof="0" dirty="0">
                          <a:ln>
                            <a:noFill/>
                          </a:ln>
                          <a:solidFill>
                            <a:prstClr val="black"/>
                          </a:solidFill>
                          <a:effectLst/>
                          <a:uLnTx/>
                          <a:uFillTx/>
                          <a:latin typeface="+mj-lt"/>
                        </a:rPr>
                        <a:t>Access to THR</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1158472936"/>
                  </a:ext>
                </a:extLst>
              </a:tr>
              <a:tr h="4449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b="0" u="none" strike="noStrike" kern="1200" cap="none" spc="0" normalizeH="0" baseline="0" noProof="0" dirty="0" smtClean="0">
                          <a:ln>
                            <a:noFill/>
                          </a:ln>
                          <a:solidFill>
                            <a:prstClr val="black"/>
                          </a:solidFill>
                          <a:effectLst/>
                          <a:uLnTx/>
                          <a:uFillTx/>
                          <a:latin typeface="+mj-lt"/>
                        </a:rPr>
                        <a:t>Mid Day Meal</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3022142180"/>
                  </a:ext>
                </a:extLst>
              </a:tr>
              <a:tr h="44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smtClean="0">
                          <a:ln>
                            <a:noFill/>
                          </a:ln>
                          <a:solidFill>
                            <a:prstClr val="black"/>
                          </a:solidFill>
                          <a:effectLst/>
                          <a:uLnTx/>
                          <a:uFillTx/>
                          <a:latin typeface="+mj-lt"/>
                        </a:rPr>
                        <a:t>FNHW Enterprises</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2992240095"/>
                  </a:ext>
                </a:extLst>
              </a:tr>
            </a:tbl>
          </a:graphicData>
        </a:graphic>
      </p:graphicFrame>
      <p:graphicFrame>
        <p:nvGraphicFramePr>
          <p:cNvPr id="16" name="Table 3">
            <a:extLst>
              <a:ext uri="{FF2B5EF4-FFF2-40B4-BE49-F238E27FC236}">
                <a16:creationId xmlns:a16="http://schemas.microsoft.com/office/drawing/2014/main" id="{716262A7-221A-4439-940A-65C61DBAAD07}"/>
              </a:ext>
            </a:extLst>
          </p:cNvPr>
          <p:cNvGraphicFramePr>
            <a:graphicFrameLocks noGrp="1"/>
          </p:cNvGraphicFramePr>
          <p:nvPr>
            <p:extLst/>
          </p:nvPr>
        </p:nvGraphicFramePr>
        <p:xfrm>
          <a:off x="4367719" y="2641902"/>
          <a:ext cx="4003900" cy="3222293"/>
        </p:xfrm>
        <a:graphic>
          <a:graphicData uri="http://schemas.openxmlformats.org/drawingml/2006/table">
            <a:tbl>
              <a:tblPr firstRow="1" bandRow="1">
                <a:tableStyleId>{93296810-A885-4BE3-A3E7-6D5BEEA58F35}</a:tableStyleId>
              </a:tblPr>
              <a:tblGrid>
                <a:gridCol w="2001950">
                  <a:extLst>
                    <a:ext uri="{9D8B030D-6E8A-4147-A177-3AD203B41FA5}">
                      <a16:colId xmlns:a16="http://schemas.microsoft.com/office/drawing/2014/main" val="3432957609"/>
                    </a:ext>
                  </a:extLst>
                </a:gridCol>
                <a:gridCol w="2001950">
                  <a:extLst>
                    <a:ext uri="{9D8B030D-6E8A-4147-A177-3AD203B41FA5}">
                      <a16:colId xmlns:a16="http://schemas.microsoft.com/office/drawing/2014/main" val="3870710860"/>
                    </a:ext>
                  </a:extLst>
                </a:gridCol>
              </a:tblGrid>
              <a:tr h="300292">
                <a:tc gridSpan="2">
                  <a:txBody>
                    <a:bodyPr/>
                    <a:lstStyle/>
                    <a:p>
                      <a:pPr algn="ctr"/>
                      <a:r>
                        <a:rPr lang="en-US" sz="1400" dirty="0"/>
                        <a:t>HEALTH &amp; NUTRITION</a:t>
                      </a:r>
                      <a:endParaRPr lang="en-US" sz="1400" dirty="0">
                        <a:latin typeface="+mj-lt"/>
                      </a:endParaRPr>
                    </a:p>
                  </a:txBody>
                  <a:tcPr marL="81898" marR="81898" marT="40949" marB="40949"/>
                </a:tc>
                <a:tc hMerge="1">
                  <a:txBody>
                    <a:bodyPr/>
                    <a:lstStyle/>
                    <a:p>
                      <a:pPr algn="ctr"/>
                      <a:endParaRPr lang="en-US" sz="2000" dirty="0">
                        <a:latin typeface="+mj-lt"/>
                      </a:endParaRPr>
                    </a:p>
                  </a:txBody>
                  <a:tcPr/>
                </a:tc>
                <a:extLst>
                  <a:ext uri="{0D108BD9-81ED-4DB2-BD59-A6C34878D82A}">
                    <a16:rowId xmlns:a16="http://schemas.microsoft.com/office/drawing/2014/main" val="3050424196"/>
                  </a:ext>
                </a:extLst>
              </a:tr>
              <a:tr h="300292">
                <a:tc>
                  <a:txBody>
                    <a:bodyPr/>
                    <a:lstStyle/>
                    <a:p>
                      <a:pPr algn="ctr"/>
                      <a:r>
                        <a:rPr kumimoji="0" lang="en-IN" sz="1400" u="none" strike="noStrike" kern="1200" cap="none" spc="0" normalizeH="0" baseline="0" noProof="0" dirty="0">
                          <a:ln>
                            <a:noFill/>
                          </a:ln>
                          <a:effectLst/>
                          <a:uLnTx/>
                          <a:uFillTx/>
                        </a:rPr>
                        <a:t>Antenatal Care</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a:txBody>
                    <a:bodyPr/>
                    <a:lstStyle/>
                    <a:p>
                      <a:pPr algn="ctr"/>
                      <a:r>
                        <a:rPr lang="en-US" sz="1400" dirty="0"/>
                        <a:t>Anemia reduction</a:t>
                      </a:r>
                      <a:endParaRPr lang="en-US" sz="1400" dirty="0">
                        <a:latin typeface="+mj-lt"/>
                      </a:endParaRPr>
                    </a:p>
                  </a:txBody>
                  <a:tcPr marL="81898" marR="81898" marT="40949" marB="40949"/>
                </a:tc>
                <a:extLst>
                  <a:ext uri="{0D108BD9-81ED-4DB2-BD59-A6C34878D82A}">
                    <a16:rowId xmlns:a16="http://schemas.microsoft.com/office/drawing/2014/main" val="2043930183"/>
                  </a:ext>
                </a:extLst>
              </a:tr>
              <a:tr h="300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New Born Care</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Family Planning</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846753373"/>
                  </a:ext>
                </a:extLst>
              </a:tr>
              <a:tr h="749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1000 Days</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Health &amp; Nutrition for the </a:t>
                      </a:r>
                      <a:r>
                        <a:rPr kumimoji="0" lang="en-US" sz="1400" u="none" strike="noStrike" kern="1200" cap="none" spc="0" normalizeH="0" baseline="0" noProof="0" dirty="0" smtClean="0">
                          <a:ln>
                            <a:noFill/>
                          </a:ln>
                          <a:effectLst/>
                          <a:uLnTx/>
                          <a:uFillTx/>
                        </a:rPr>
                        <a:t>Elderly and PWD</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1158472936"/>
                  </a:ext>
                </a:extLst>
              </a:tr>
              <a:tr h="74940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400" u="none" strike="noStrike" kern="1200" cap="none" spc="0" normalizeH="0" baseline="0" noProof="0" dirty="0" smtClean="0">
                          <a:ln>
                            <a:noFill/>
                          </a:ln>
                          <a:effectLst/>
                          <a:uLnTx/>
                          <a:uFillTx/>
                        </a:rPr>
                        <a:t>Infant and Young Child Feeding</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u="none" strike="noStrike" kern="1200" cap="none" spc="0" normalizeH="0" baseline="0" noProof="0" dirty="0">
                          <a:ln>
                            <a:noFill/>
                          </a:ln>
                          <a:effectLst/>
                          <a:uLnTx/>
                          <a:uFillTx/>
                        </a:rPr>
                        <a:t>Nutrition and Health during NCDs</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3022142180"/>
                  </a:ext>
                </a:extLst>
              </a:tr>
              <a:tr h="522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Maternal Nutrition</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Menstrual Hygiene</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2992240095"/>
                  </a:ext>
                </a:extLst>
              </a:tr>
              <a:tr h="3002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Family Diet diversity</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a:tc>
                <a:extLst>
                  <a:ext uri="{0D108BD9-81ED-4DB2-BD59-A6C34878D82A}">
                    <a16:rowId xmlns:a16="http://schemas.microsoft.com/office/drawing/2014/main" val="2242443892"/>
                  </a:ext>
                </a:extLst>
              </a:tr>
            </a:tbl>
          </a:graphicData>
        </a:graphic>
      </p:graphicFrame>
      <p:pic>
        <p:nvPicPr>
          <p:cNvPr id="5" name="Picture 4"/>
          <p:cNvPicPr>
            <a:picLocks noChangeAspect="1"/>
          </p:cNvPicPr>
          <p:nvPr/>
        </p:nvPicPr>
        <p:blipFill>
          <a:blip r:embed="rId3">
            <a:duotone>
              <a:prstClr val="black"/>
              <a:schemeClr val="accent6">
                <a:tint val="45000"/>
                <a:satMod val="400000"/>
              </a:schemeClr>
            </a:duotone>
          </a:blip>
          <a:stretch>
            <a:fillRect/>
          </a:stretch>
        </p:blipFill>
        <p:spPr>
          <a:xfrm>
            <a:off x="5697386" y="1752307"/>
            <a:ext cx="993866" cy="750088"/>
          </a:xfrm>
          <a:prstGeom prst="rect">
            <a:avLst/>
          </a:prstGeom>
        </p:spPr>
      </p:pic>
      <p:graphicFrame>
        <p:nvGraphicFramePr>
          <p:cNvPr id="18" name="Table 3">
            <a:extLst>
              <a:ext uri="{FF2B5EF4-FFF2-40B4-BE49-F238E27FC236}">
                <a16:creationId xmlns:a16="http://schemas.microsoft.com/office/drawing/2014/main" id="{179025EE-36DF-48F4-BB91-B4B4CAD49EE7}"/>
              </a:ext>
            </a:extLst>
          </p:cNvPr>
          <p:cNvGraphicFramePr>
            <a:graphicFrameLocks noGrp="1"/>
          </p:cNvGraphicFramePr>
          <p:nvPr>
            <p:extLst/>
          </p:nvPr>
        </p:nvGraphicFramePr>
        <p:xfrm>
          <a:off x="9107356" y="2641901"/>
          <a:ext cx="2745759" cy="1615804"/>
        </p:xfrm>
        <a:graphic>
          <a:graphicData uri="http://schemas.openxmlformats.org/drawingml/2006/table">
            <a:tbl>
              <a:tblPr firstRow="1" bandRow="1">
                <a:tableStyleId>{7DF18680-E054-41AD-8BC1-D1AEF772440D}</a:tableStyleId>
              </a:tblPr>
              <a:tblGrid>
                <a:gridCol w="2745759">
                  <a:extLst>
                    <a:ext uri="{9D8B030D-6E8A-4147-A177-3AD203B41FA5}">
                      <a16:colId xmlns:a16="http://schemas.microsoft.com/office/drawing/2014/main" val="3432957609"/>
                    </a:ext>
                  </a:extLst>
                </a:gridCol>
              </a:tblGrid>
              <a:tr h="403951">
                <a:tc>
                  <a:txBody>
                    <a:bodyPr/>
                    <a:lstStyle/>
                    <a:p>
                      <a:pPr algn="ctr"/>
                      <a:r>
                        <a:rPr lang="en-US" sz="1400" dirty="0"/>
                        <a:t>WASH</a:t>
                      </a:r>
                      <a:endParaRPr lang="en-US" sz="1400" dirty="0">
                        <a:latin typeface="+mj-lt"/>
                      </a:endParaRPr>
                    </a:p>
                  </a:txBody>
                  <a:tcPr marL="81898" marR="81898" marT="40949" marB="40949"/>
                </a:tc>
                <a:extLst>
                  <a:ext uri="{0D108BD9-81ED-4DB2-BD59-A6C34878D82A}">
                    <a16:rowId xmlns:a16="http://schemas.microsoft.com/office/drawing/2014/main" val="3050424196"/>
                  </a:ext>
                </a:extLst>
              </a:tr>
              <a:tr h="403951">
                <a:tc>
                  <a:txBody>
                    <a:bodyPr/>
                    <a:lstStyle/>
                    <a:p>
                      <a:pPr algn="ctr"/>
                      <a:r>
                        <a:rPr kumimoji="0" lang="en-IN" sz="1400" u="none" strike="noStrike" kern="1200" cap="none" spc="0" normalizeH="0" baseline="0" noProof="0" dirty="0">
                          <a:ln>
                            <a:noFill/>
                          </a:ln>
                          <a:effectLst/>
                          <a:uLnTx/>
                          <a:uFillTx/>
                        </a:rPr>
                        <a:t>Use of sanitary toilet</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2043930183"/>
                  </a:ext>
                </a:extLst>
              </a:tr>
              <a:tr h="403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Handwashing practices</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846753373"/>
                  </a:ext>
                </a:extLst>
              </a:tr>
              <a:tr h="403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u="none" strike="noStrike" kern="1200" cap="none" spc="0" normalizeH="0" baseline="0" noProof="0" dirty="0">
                          <a:ln>
                            <a:noFill/>
                          </a:ln>
                          <a:effectLst/>
                          <a:uLnTx/>
                          <a:uFillTx/>
                        </a:rPr>
                        <a:t>Management of </a:t>
                      </a:r>
                      <a:r>
                        <a:rPr kumimoji="0" lang="en-IN" sz="1400" u="none" strike="noStrike" kern="1200" cap="none" spc="0" normalizeH="0" baseline="0" noProof="0" dirty="0" smtClean="0">
                          <a:ln>
                            <a:noFill/>
                          </a:ln>
                          <a:effectLst/>
                          <a:uLnTx/>
                          <a:uFillTx/>
                        </a:rPr>
                        <a:t>household waste</a:t>
                      </a:r>
                      <a:endParaRPr kumimoji="0" lang="en-IN"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81898" marR="81898" marT="40949" marB="40949"/>
                </a:tc>
                <a:extLst>
                  <a:ext uri="{0D108BD9-81ED-4DB2-BD59-A6C34878D82A}">
                    <a16:rowId xmlns:a16="http://schemas.microsoft.com/office/drawing/2014/main" val="1158472936"/>
                  </a:ext>
                </a:extLst>
              </a:tr>
            </a:tbl>
          </a:graphicData>
        </a:graphic>
      </p:graphicFrame>
      <p:pic>
        <p:nvPicPr>
          <p:cNvPr id="2056" name="Picture 8" descr="Sanitation Icons - Download Free Vector Icons | Noun Project"/>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203000"/>
                    </a14:imgEffect>
                  </a14:imgLayer>
                </a14:imgProps>
              </a:ext>
              <a:ext uri="{28A0092B-C50C-407E-A947-70E740481C1C}">
                <a14:useLocalDpi xmlns:a14="http://schemas.microsoft.com/office/drawing/2010/main" val="0"/>
              </a:ext>
            </a:extLst>
          </a:blip>
          <a:srcRect/>
          <a:stretch>
            <a:fillRect/>
          </a:stretch>
        </p:blipFill>
        <p:spPr bwMode="auto">
          <a:xfrm>
            <a:off x="9859925" y="1626495"/>
            <a:ext cx="909446" cy="9094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199" y="429585"/>
            <a:ext cx="3529520" cy="7263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0" name="Title 1">
            <a:extLst>
              <a:ext uri="{FF2B5EF4-FFF2-40B4-BE49-F238E27FC236}">
                <a16:creationId xmlns:a16="http://schemas.microsoft.com/office/drawing/2014/main" id="{A556473E-2C77-4116-A426-A0CFB0A04538}"/>
              </a:ext>
            </a:extLst>
          </p:cNvPr>
          <p:cNvSpPr>
            <a:spLocks noGrp="1"/>
          </p:cNvSpPr>
          <p:nvPr>
            <p:ph type="title"/>
          </p:nvPr>
        </p:nvSpPr>
        <p:spPr>
          <a:xfrm>
            <a:off x="845127" y="429585"/>
            <a:ext cx="4040381" cy="726312"/>
          </a:xfrm>
        </p:spPr>
        <p:style>
          <a:lnRef idx="0">
            <a:schemeClr val="accent6"/>
          </a:lnRef>
          <a:fillRef idx="3">
            <a:schemeClr val="accent6"/>
          </a:fillRef>
          <a:effectRef idx="3">
            <a:schemeClr val="accent6"/>
          </a:effectRef>
          <a:fontRef idx="minor">
            <a:schemeClr val="lt1"/>
          </a:fontRef>
        </p:style>
        <p:txBody>
          <a:bodyPr rtlCol="0" anchor="ctr">
            <a:noAutofit/>
          </a:bodyPr>
          <a:lstStyle/>
          <a:p>
            <a:pPr algn="ctr"/>
            <a:r>
              <a:rPr lang="en-US" sz="2800" b="1" dirty="0">
                <a:latin typeface="+mj-lt"/>
              </a:rPr>
              <a:t>FNHW Focus Areas</a:t>
            </a:r>
          </a:p>
        </p:txBody>
      </p:sp>
    </p:spTree>
    <p:extLst>
      <p:ext uri="{BB962C8B-B14F-4D97-AF65-F5344CB8AC3E}">
        <p14:creationId xmlns:p14="http://schemas.microsoft.com/office/powerpoint/2010/main" val="13776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fade">
                                      <p:cBhvr>
                                        <p:cTn id="29" dur="500"/>
                                        <p:tgtEl>
                                          <p:spTgt spid="20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BAB8A-059A-46C4-AB60-75A2B02DA6D9}"/>
              </a:ext>
            </a:extLst>
          </p:cNvPr>
          <p:cNvPicPr/>
          <p:nvPr/>
        </p:nvPicPr>
        <p:blipFill rotWithShape="1">
          <a:blip r:embed="rId2" cstate="print">
            <a:extLst>
              <a:ext uri="{28A0092B-C50C-407E-A947-70E740481C1C}">
                <a14:useLocalDpi xmlns:a14="http://schemas.microsoft.com/office/drawing/2010/main" val="0"/>
              </a:ext>
            </a:extLst>
          </a:blip>
          <a:srcRect t="6620"/>
          <a:stretch/>
        </p:blipFill>
        <p:spPr bwMode="auto">
          <a:xfrm>
            <a:off x="666750" y="1690688"/>
            <a:ext cx="11302511" cy="4710112"/>
          </a:xfrm>
          <a:prstGeom prst="rect">
            <a:avLst/>
          </a:prstGeom>
          <a:noFill/>
        </p:spPr>
      </p:pic>
      <p:sp>
        <p:nvSpPr>
          <p:cNvPr id="3" name="Oval 2"/>
          <p:cNvSpPr/>
          <p:nvPr/>
        </p:nvSpPr>
        <p:spPr>
          <a:xfrm>
            <a:off x="1203940" y="3278507"/>
            <a:ext cx="698752" cy="20275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38200" y="402795"/>
            <a:ext cx="109728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7F0FEF0F-4292-439F-85CE-CB06034175C1}"/>
              </a:ext>
            </a:extLst>
          </p:cNvPr>
          <p:cNvSpPr>
            <a:spLocks noGrp="1"/>
          </p:cNvSpPr>
          <p:nvPr>
            <p:ph type="title"/>
          </p:nvPr>
        </p:nvSpPr>
        <p:spPr>
          <a:xfrm>
            <a:off x="838200" y="365126"/>
            <a:ext cx="11131061" cy="827088"/>
          </a:xfrm>
          <a:noFill/>
        </p:spPr>
        <p:txBody>
          <a:bodyPr vert="horz" lIns="91440" tIns="45720" rIns="91440" bIns="45720" rtlCol="0" anchor="ctr">
            <a:noAutofit/>
          </a:bodyPr>
          <a:lstStyle/>
          <a:p>
            <a:r>
              <a:rPr lang="en-US" sz="2800" b="1" dirty="0">
                <a:solidFill>
                  <a:schemeClr val="bg1"/>
                </a:solidFill>
              </a:rPr>
              <a:t>Theory of Change for FNHW integration within DAY-NRLM</a:t>
            </a:r>
            <a:endParaRPr lang="en-IN" sz="2800" b="1" dirty="0">
              <a:solidFill>
                <a:schemeClr val="bg1"/>
              </a:solidFill>
            </a:endParaRPr>
          </a:p>
        </p:txBody>
      </p:sp>
    </p:spTree>
    <p:extLst>
      <p:ext uri="{BB962C8B-B14F-4D97-AF65-F5344CB8AC3E}">
        <p14:creationId xmlns:p14="http://schemas.microsoft.com/office/powerpoint/2010/main" val="21127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graphicFrame>
        <p:nvGraphicFramePr>
          <p:cNvPr id="6" name="Diagram 5">
            <a:extLst>
              <a:ext uri="{FF2B5EF4-FFF2-40B4-BE49-F238E27FC236}">
                <a16:creationId xmlns:a16="http://schemas.microsoft.com/office/drawing/2014/main" id="{F05ACE8F-3663-48A4-B424-A12747942177}"/>
              </a:ext>
            </a:extLst>
          </p:cNvPr>
          <p:cNvGraphicFramePr/>
          <p:nvPr>
            <p:extLst>
              <p:ext uri="{D42A27DB-BD31-4B8C-83A1-F6EECF244321}">
                <p14:modId xmlns:p14="http://schemas.microsoft.com/office/powerpoint/2010/main" val="3128531530"/>
              </p:ext>
            </p:extLst>
          </p:nvPr>
        </p:nvGraphicFramePr>
        <p:xfrm>
          <a:off x="2042953" y="1583294"/>
          <a:ext cx="9819322" cy="429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73"/>
          <p:cNvSpPr>
            <a:spLocks noChangeAspect="1" noEditPoints="1"/>
          </p:cNvSpPr>
          <p:nvPr/>
        </p:nvSpPr>
        <p:spPr bwMode="auto">
          <a:xfrm>
            <a:off x="1151154" y="2785692"/>
            <a:ext cx="658190" cy="658092"/>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tx1"/>
          </a:solidFill>
          <a:ln>
            <a:noFill/>
          </a:ln>
          <a:extLst/>
        </p:spPr>
        <p:txBody>
          <a:bodyPr vert="horz" wrap="square" lIns="78191" tIns="39096" rIns="78191" bIns="39096" numCol="1" anchor="t" anchorCtr="0" compatLnSpc="1">
            <a:prstTxWarp prst="textNoShape">
              <a:avLst/>
            </a:prstTxWarp>
          </a:bodyPr>
          <a:lstStyle/>
          <a:p>
            <a:endParaRPr lang="en-US" sz="800"/>
          </a:p>
        </p:txBody>
      </p:sp>
      <p:grpSp>
        <p:nvGrpSpPr>
          <p:cNvPr id="8" name="Group 7"/>
          <p:cNvGrpSpPr/>
          <p:nvPr/>
        </p:nvGrpSpPr>
        <p:grpSpPr>
          <a:xfrm>
            <a:off x="1138825" y="1729669"/>
            <a:ext cx="670519" cy="658092"/>
            <a:chOff x="590920" y="2274258"/>
            <a:chExt cx="720107" cy="720000"/>
          </a:xfrm>
          <a:solidFill>
            <a:schemeClr val="accent6">
              <a:lumMod val="75000"/>
            </a:schemeClr>
          </a:solidFill>
        </p:grpSpPr>
        <p:sp>
          <p:nvSpPr>
            <p:cNvPr id="9" name="Freeform 5"/>
            <p:cNvSpPr>
              <a:spLocks noEditPoints="1"/>
            </p:cNvSpPr>
            <p:nvPr/>
          </p:nvSpPr>
          <p:spPr bwMode="auto">
            <a:xfrm>
              <a:off x="590920" y="2274258"/>
              <a:ext cx="720107" cy="720000"/>
            </a:xfrm>
            <a:custGeom>
              <a:avLst/>
              <a:gdLst>
                <a:gd name="T0" fmla="*/ 6628 w 6628"/>
                <a:gd name="T1" fmla="*/ 5435 h 6627"/>
                <a:gd name="T2" fmla="*/ 6628 w 6628"/>
                <a:gd name="T3" fmla="*/ 0 h 6627"/>
                <a:gd name="T4" fmla="*/ 0 w 6628"/>
                <a:gd name="T5" fmla="*/ 0 h 6627"/>
                <a:gd name="T6" fmla="*/ 0 w 6628"/>
                <a:gd name="T7" fmla="*/ 5435 h 6627"/>
                <a:gd name="T8" fmla="*/ 2061 w 6628"/>
                <a:gd name="T9" fmla="*/ 5435 h 6627"/>
                <a:gd name="T10" fmla="*/ 2061 w 6628"/>
                <a:gd name="T11" fmla="*/ 6343 h 6627"/>
                <a:gd name="T12" fmla="*/ 1118 w 6628"/>
                <a:gd name="T13" fmla="*/ 6343 h 6627"/>
                <a:gd name="T14" fmla="*/ 1118 w 6628"/>
                <a:gd name="T15" fmla="*/ 6627 h 6627"/>
                <a:gd name="T16" fmla="*/ 5508 w 6628"/>
                <a:gd name="T17" fmla="*/ 6627 h 6627"/>
                <a:gd name="T18" fmla="*/ 5508 w 6628"/>
                <a:gd name="T19" fmla="*/ 6343 h 6627"/>
                <a:gd name="T20" fmla="*/ 4565 w 6628"/>
                <a:gd name="T21" fmla="*/ 6343 h 6627"/>
                <a:gd name="T22" fmla="*/ 4565 w 6628"/>
                <a:gd name="T23" fmla="*/ 5435 h 6627"/>
                <a:gd name="T24" fmla="*/ 6628 w 6628"/>
                <a:gd name="T25" fmla="*/ 5435 h 6627"/>
                <a:gd name="T26" fmla="*/ 282 w 6628"/>
                <a:gd name="T27" fmla="*/ 282 h 6627"/>
                <a:gd name="T28" fmla="*/ 6344 w 6628"/>
                <a:gd name="T29" fmla="*/ 282 h 6627"/>
                <a:gd name="T30" fmla="*/ 6344 w 6628"/>
                <a:gd name="T31" fmla="*/ 5153 h 6627"/>
                <a:gd name="T32" fmla="*/ 282 w 6628"/>
                <a:gd name="T33" fmla="*/ 5153 h 6627"/>
                <a:gd name="T34" fmla="*/ 282 w 6628"/>
                <a:gd name="T35" fmla="*/ 282 h 6627"/>
                <a:gd name="T36" fmla="*/ 4283 w 6628"/>
                <a:gd name="T37" fmla="*/ 6343 h 6627"/>
                <a:gd name="T38" fmla="*/ 2343 w 6628"/>
                <a:gd name="T39" fmla="*/ 6343 h 6627"/>
                <a:gd name="T40" fmla="*/ 2343 w 6628"/>
                <a:gd name="T41" fmla="*/ 5435 h 6627"/>
                <a:gd name="T42" fmla="*/ 4283 w 6628"/>
                <a:gd name="T43" fmla="*/ 5435 h 6627"/>
                <a:gd name="T44" fmla="*/ 4283 w 6628"/>
                <a:gd name="T45" fmla="*/ 6343 h 6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8" h="6627">
                  <a:moveTo>
                    <a:pt x="6628" y="5435"/>
                  </a:moveTo>
                  <a:lnTo>
                    <a:pt x="6628" y="0"/>
                  </a:lnTo>
                  <a:lnTo>
                    <a:pt x="0" y="0"/>
                  </a:lnTo>
                  <a:lnTo>
                    <a:pt x="0" y="5435"/>
                  </a:lnTo>
                  <a:lnTo>
                    <a:pt x="2061" y="5435"/>
                  </a:lnTo>
                  <a:lnTo>
                    <a:pt x="2061" y="6343"/>
                  </a:lnTo>
                  <a:lnTo>
                    <a:pt x="1118" y="6343"/>
                  </a:lnTo>
                  <a:lnTo>
                    <a:pt x="1118" y="6627"/>
                  </a:lnTo>
                  <a:lnTo>
                    <a:pt x="5508" y="6627"/>
                  </a:lnTo>
                  <a:lnTo>
                    <a:pt x="5508" y="6343"/>
                  </a:lnTo>
                  <a:lnTo>
                    <a:pt x="4565" y="6343"/>
                  </a:lnTo>
                  <a:lnTo>
                    <a:pt x="4565" y="5435"/>
                  </a:lnTo>
                  <a:lnTo>
                    <a:pt x="6628" y="5435"/>
                  </a:lnTo>
                  <a:close/>
                  <a:moveTo>
                    <a:pt x="282" y="282"/>
                  </a:moveTo>
                  <a:lnTo>
                    <a:pt x="6344" y="282"/>
                  </a:lnTo>
                  <a:lnTo>
                    <a:pt x="6344" y="5153"/>
                  </a:lnTo>
                  <a:lnTo>
                    <a:pt x="282" y="5153"/>
                  </a:lnTo>
                  <a:lnTo>
                    <a:pt x="282" y="282"/>
                  </a:lnTo>
                  <a:close/>
                  <a:moveTo>
                    <a:pt x="4283" y="6343"/>
                  </a:moveTo>
                  <a:lnTo>
                    <a:pt x="2343" y="6343"/>
                  </a:lnTo>
                  <a:lnTo>
                    <a:pt x="2343" y="5435"/>
                  </a:lnTo>
                  <a:lnTo>
                    <a:pt x="4283" y="5435"/>
                  </a:lnTo>
                  <a:lnTo>
                    <a:pt x="4283" y="6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0" name="Freeform 6"/>
            <p:cNvSpPr>
              <a:spLocks noEditPoints="1"/>
            </p:cNvSpPr>
            <p:nvPr/>
          </p:nvSpPr>
          <p:spPr bwMode="auto">
            <a:xfrm>
              <a:off x="699566" y="2428536"/>
              <a:ext cx="191326" cy="315183"/>
            </a:xfrm>
            <a:custGeom>
              <a:avLst/>
              <a:gdLst>
                <a:gd name="T0" fmla="*/ 1579 w 1761"/>
                <a:gd name="T1" fmla="*/ 698 h 2901"/>
                <a:gd name="T2" fmla="*/ 1575 w 1761"/>
                <a:gd name="T3" fmla="*/ 626 h 2901"/>
                <a:gd name="T4" fmla="*/ 1565 w 1761"/>
                <a:gd name="T5" fmla="*/ 558 h 2901"/>
                <a:gd name="T6" fmla="*/ 1549 w 1761"/>
                <a:gd name="T7" fmla="*/ 490 h 2901"/>
                <a:gd name="T8" fmla="*/ 1525 w 1761"/>
                <a:gd name="T9" fmla="*/ 426 h 2901"/>
                <a:gd name="T10" fmla="*/ 1495 w 1761"/>
                <a:gd name="T11" fmla="*/ 366 h 2901"/>
                <a:gd name="T12" fmla="*/ 1461 w 1761"/>
                <a:gd name="T13" fmla="*/ 308 h 2901"/>
                <a:gd name="T14" fmla="*/ 1419 w 1761"/>
                <a:gd name="T15" fmla="*/ 254 h 2901"/>
                <a:gd name="T16" fmla="*/ 1375 w 1761"/>
                <a:gd name="T17" fmla="*/ 204 h 2901"/>
                <a:gd name="T18" fmla="*/ 1325 w 1761"/>
                <a:gd name="T19" fmla="*/ 160 h 2901"/>
                <a:gd name="T20" fmla="*/ 1271 w 1761"/>
                <a:gd name="T21" fmla="*/ 118 h 2901"/>
                <a:gd name="T22" fmla="*/ 1213 w 1761"/>
                <a:gd name="T23" fmla="*/ 84 h 2901"/>
                <a:gd name="T24" fmla="*/ 1153 w 1761"/>
                <a:gd name="T25" fmla="*/ 54 h 2901"/>
                <a:gd name="T26" fmla="*/ 1089 w 1761"/>
                <a:gd name="T27" fmla="*/ 30 h 2901"/>
                <a:gd name="T28" fmla="*/ 1021 w 1761"/>
                <a:gd name="T29" fmla="*/ 14 h 2901"/>
                <a:gd name="T30" fmla="*/ 953 w 1761"/>
                <a:gd name="T31" fmla="*/ 4 h 2901"/>
                <a:gd name="T32" fmla="*/ 881 w 1761"/>
                <a:gd name="T33" fmla="*/ 0 h 2901"/>
                <a:gd name="T34" fmla="*/ 845 w 1761"/>
                <a:gd name="T35" fmla="*/ 0 h 2901"/>
                <a:gd name="T36" fmla="*/ 775 w 1761"/>
                <a:gd name="T37" fmla="*/ 8 h 2901"/>
                <a:gd name="T38" fmla="*/ 707 w 1761"/>
                <a:gd name="T39" fmla="*/ 22 h 2901"/>
                <a:gd name="T40" fmla="*/ 640 w 1761"/>
                <a:gd name="T41" fmla="*/ 42 h 2901"/>
                <a:gd name="T42" fmla="*/ 578 w 1761"/>
                <a:gd name="T43" fmla="*/ 68 h 2901"/>
                <a:gd name="T44" fmla="*/ 518 w 1761"/>
                <a:gd name="T45" fmla="*/ 100 h 2901"/>
                <a:gd name="T46" fmla="*/ 462 w 1761"/>
                <a:gd name="T47" fmla="*/ 138 h 2901"/>
                <a:gd name="T48" fmla="*/ 410 w 1761"/>
                <a:gd name="T49" fmla="*/ 182 h 2901"/>
                <a:gd name="T50" fmla="*/ 364 w 1761"/>
                <a:gd name="T51" fmla="*/ 228 h 2901"/>
                <a:gd name="T52" fmla="*/ 320 w 1761"/>
                <a:gd name="T53" fmla="*/ 280 h 2901"/>
                <a:gd name="T54" fmla="*/ 282 w 1761"/>
                <a:gd name="T55" fmla="*/ 336 h 2901"/>
                <a:gd name="T56" fmla="*/ 250 w 1761"/>
                <a:gd name="T57" fmla="*/ 396 h 2901"/>
                <a:gd name="T58" fmla="*/ 224 w 1761"/>
                <a:gd name="T59" fmla="*/ 458 h 2901"/>
                <a:gd name="T60" fmla="*/ 204 w 1761"/>
                <a:gd name="T61" fmla="*/ 524 h 2901"/>
                <a:gd name="T62" fmla="*/ 190 w 1761"/>
                <a:gd name="T63" fmla="*/ 592 h 2901"/>
                <a:gd name="T64" fmla="*/ 182 w 1761"/>
                <a:gd name="T65" fmla="*/ 662 h 2901"/>
                <a:gd name="T66" fmla="*/ 182 w 1761"/>
                <a:gd name="T67" fmla="*/ 948 h 2901"/>
                <a:gd name="T68" fmla="*/ 0 w 1761"/>
                <a:gd name="T69" fmla="*/ 2901 h 2901"/>
                <a:gd name="T70" fmla="*/ 1761 w 1761"/>
                <a:gd name="T71" fmla="*/ 948 h 2901"/>
                <a:gd name="T72" fmla="*/ 1579 w 1761"/>
                <a:gd name="T73" fmla="*/ 698 h 2901"/>
                <a:gd name="T74" fmla="*/ 464 w 1761"/>
                <a:gd name="T75" fmla="*/ 698 h 2901"/>
                <a:gd name="T76" fmla="*/ 472 w 1761"/>
                <a:gd name="T77" fmla="*/ 614 h 2901"/>
                <a:gd name="T78" fmla="*/ 496 w 1761"/>
                <a:gd name="T79" fmla="*/ 536 h 2901"/>
                <a:gd name="T80" fmla="*/ 536 w 1761"/>
                <a:gd name="T81" fmla="*/ 466 h 2901"/>
                <a:gd name="T82" fmla="*/ 586 w 1761"/>
                <a:gd name="T83" fmla="*/ 404 h 2901"/>
                <a:gd name="T84" fmla="*/ 648 w 1761"/>
                <a:gd name="T85" fmla="*/ 354 h 2901"/>
                <a:gd name="T86" fmla="*/ 719 w 1761"/>
                <a:gd name="T87" fmla="*/ 314 h 2901"/>
                <a:gd name="T88" fmla="*/ 797 w 1761"/>
                <a:gd name="T89" fmla="*/ 290 h 2901"/>
                <a:gd name="T90" fmla="*/ 881 w 1761"/>
                <a:gd name="T91" fmla="*/ 282 h 2901"/>
                <a:gd name="T92" fmla="*/ 923 w 1761"/>
                <a:gd name="T93" fmla="*/ 284 h 2901"/>
                <a:gd name="T94" fmla="*/ 1005 w 1761"/>
                <a:gd name="T95" fmla="*/ 300 h 2901"/>
                <a:gd name="T96" fmla="*/ 1079 w 1761"/>
                <a:gd name="T97" fmla="*/ 332 h 2901"/>
                <a:gd name="T98" fmla="*/ 1145 w 1761"/>
                <a:gd name="T99" fmla="*/ 378 h 2901"/>
                <a:gd name="T100" fmla="*/ 1201 w 1761"/>
                <a:gd name="T101" fmla="*/ 434 h 2901"/>
                <a:gd name="T102" fmla="*/ 1247 w 1761"/>
                <a:gd name="T103" fmla="*/ 502 h 2901"/>
                <a:gd name="T104" fmla="*/ 1279 w 1761"/>
                <a:gd name="T105" fmla="*/ 576 h 2901"/>
                <a:gd name="T106" fmla="*/ 1295 w 1761"/>
                <a:gd name="T107" fmla="*/ 658 h 2901"/>
                <a:gd name="T108" fmla="*/ 1303 w 1761"/>
                <a:gd name="T109" fmla="*/ 948 h 2901"/>
                <a:gd name="T110" fmla="*/ 464 w 1761"/>
                <a:gd name="T111" fmla="*/ 698 h 2901"/>
                <a:gd name="T112" fmla="*/ 282 w 1761"/>
                <a:gd name="T113" fmla="*/ 2619 h 2901"/>
                <a:gd name="T114" fmla="*/ 1479 w 1761"/>
                <a:gd name="T115" fmla="*/ 1230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1" h="2901">
                  <a:moveTo>
                    <a:pt x="1579" y="698"/>
                  </a:moveTo>
                  <a:lnTo>
                    <a:pt x="1579" y="698"/>
                  </a:lnTo>
                  <a:lnTo>
                    <a:pt x="1579" y="662"/>
                  </a:lnTo>
                  <a:lnTo>
                    <a:pt x="1575" y="626"/>
                  </a:lnTo>
                  <a:lnTo>
                    <a:pt x="1571" y="592"/>
                  </a:lnTo>
                  <a:lnTo>
                    <a:pt x="1565" y="558"/>
                  </a:lnTo>
                  <a:lnTo>
                    <a:pt x="1557" y="524"/>
                  </a:lnTo>
                  <a:lnTo>
                    <a:pt x="1549" y="490"/>
                  </a:lnTo>
                  <a:lnTo>
                    <a:pt x="1537" y="458"/>
                  </a:lnTo>
                  <a:lnTo>
                    <a:pt x="1525" y="426"/>
                  </a:lnTo>
                  <a:lnTo>
                    <a:pt x="1511" y="396"/>
                  </a:lnTo>
                  <a:lnTo>
                    <a:pt x="1495" y="366"/>
                  </a:lnTo>
                  <a:lnTo>
                    <a:pt x="1479" y="336"/>
                  </a:lnTo>
                  <a:lnTo>
                    <a:pt x="1461" y="308"/>
                  </a:lnTo>
                  <a:lnTo>
                    <a:pt x="1441" y="280"/>
                  </a:lnTo>
                  <a:lnTo>
                    <a:pt x="1419" y="254"/>
                  </a:lnTo>
                  <a:lnTo>
                    <a:pt x="1397" y="228"/>
                  </a:lnTo>
                  <a:lnTo>
                    <a:pt x="1375" y="204"/>
                  </a:lnTo>
                  <a:lnTo>
                    <a:pt x="1351" y="182"/>
                  </a:lnTo>
                  <a:lnTo>
                    <a:pt x="1325" y="160"/>
                  </a:lnTo>
                  <a:lnTo>
                    <a:pt x="1299" y="138"/>
                  </a:lnTo>
                  <a:lnTo>
                    <a:pt x="1271" y="118"/>
                  </a:lnTo>
                  <a:lnTo>
                    <a:pt x="1243" y="100"/>
                  </a:lnTo>
                  <a:lnTo>
                    <a:pt x="1213" y="84"/>
                  </a:lnTo>
                  <a:lnTo>
                    <a:pt x="1183" y="68"/>
                  </a:lnTo>
                  <a:lnTo>
                    <a:pt x="1153" y="54"/>
                  </a:lnTo>
                  <a:lnTo>
                    <a:pt x="1121" y="42"/>
                  </a:lnTo>
                  <a:lnTo>
                    <a:pt x="1089" y="30"/>
                  </a:lnTo>
                  <a:lnTo>
                    <a:pt x="1055" y="22"/>
                  </a:lnTo>
                  <a:lnTo>
                    <a:pt x="1021" y="14"/>
                  </a:lnTo>
                  <a:lnTo>
                    <a:pt x="987" y="8"/>
                  </a:lnTo>
                  <a:lnTo>
                    <a:pt x="953" y="4"/>
                  </a:lnTo>
                  <a:lnTo>
                    <a:pt x="917" y="0"/>
                  </a:lnTo>
                  <a:lnTo>
                    <a:pt x="881" y="0"/>
                  </a:lnTo>
                  <a:lnTo>
                    <a:pt x="881" y="0"/>
                  </a:lnTo>
                  <a:lnTo>
                    <a:pt x="845" y="0"/>
                  </a:lnTo>
                  <a:lnTo>
                    <a:pt x="809" y="4"/>
                  </a:lnTo>
                  <a:lnTo>
                    <a:pt x="775" y="8"/>
                  </a:lnTo>
                  <a:lnTo>
                    <a:pt x="741" y="14"/>
                  </a:lnTo>
                  <a:lnTo>
                    <a:pt x="707" y="22"/>
                  </a:lnTo>
                  <a:lnTo>
                    <a:pt x="673" y="30"/>
                  </a:lnTo>
                  <a:lnTo>
                    <a:pt x="640" y="42"/>
                  </a:lnTo>
                  <a:lnTo>
                    <a:pt x="608" y="54"/>
                  </a:lnTo>
                  <a:lnTo>
                    <a:pt x="578" y="68"/>
                  </a:lnTo>
                  <a:lnTo>
                    <a:pt x="548" y="84"/>
                  </a:lnTo>
                  <a:lnTo>
                    <a:pt x="518" y="100"/>
                  </a:lnTo>
                  <a:lnTo>
                    <a:pt x="490" y="118"/>
                  </a:lnTo>
                  <a:lnTo>
                    <a:pt x="462" y="138"/>
                  </a:lnTo>
                  <a:lnTo>
                    <a:pt x="436" y="160"/>
                  </a:lnTo>
                  <a:lnTo>
                    <a:pt x="410" y="182"/>
                  </a:lnTo>
                  <a:lnTo>
                    <a:pt x="386" y="204"/>
                  </a:lnTo>
                  <a:lnTo>
                    <a:pt x="364" y="228"/>
                  </a:lnTo>
                  <a:lnTo>
                    <a:pt x="342" y="254"/>
                  </a:lnTo>
                  <a:lnTo>
                    <a:pt x="320" y="280"/>
                  </a:lnTo>
                  <a:lnTo>
                    <a:pt x="302" y="308"/>
                  </a:lnTo>
                  <a:lnTo>
                    <a:pt x="282" y="336"/>
                  </a:lnTo>
                  <a:lnTo>
                    <a:pt x="266" y="366"/>
                  </a:lnTo>
                  <a:lnTo>
                    <a:pt x="250" y="396"/>
                  </a:lnTo>
                  <a:lnTo>
                    <a:pt x="236" y="426"/>
                  </a:lnTo>
                  <a:lnTo>
                    <a:pt x="224" y="458"/>
                  </a:lnTo>
                  <a:lnTo>
                    <a:pt x="214" y="490"/>
                  </a:lnTo>
                  <a:lnTo>
                    <a:pt x="204" y="524"/>
                  </a:lnTo>
                  <a:lnTo>
                    <a:pt x="196" y="558"/>
                  </a:lnTo>
                  <a:lnTo>
                    <a:pt x="190" y="592"/>
                  </a:lnTo>
                  <a:lnTo>
                    <a:pt x="186" y="626"/>
                  </a:lnTo>
                  <a:lnTo>
                    <a:pt x="182" y="662"/>
                  </a:lnTo>
                  <a:lnTo>
                    <a:pt x="182" y="698"/>
                  </a:lnTo>
                  <a:lnTo>
                    <a:pt x="182" y="948"/>
                  </a:lnTo>
                  <a:lnTo>
                    <a:pt x="0" y="948"/>
                  </a:lnTo>
                  <a:lnTo>
                    <a:pt x="0" y="2901"/>
                  </a:lnTo>
                  <a:lnTo>
                    <a:pt x="1761" y="2901"/>
                  </a:lnTo>
                  <a:lnTo>
                    <a:pt x="1761" y="948"/>
                  </a:lnTo>
                  <a:lnTo>
                    <a:pt x="1585" y="948"/>
                  </a:lnTo>
                  <a:lnTo>
                    <a:pt x="1579" y="698"/>
                  </a:lnTo>
                  <a:close/>
                  <a:moveTo>
                    <a:pt x="464" y="698"/>
                  </a:moveTo>
                  <a:lnTo>
                    <a:pt x="464" y="698"/>
                  </a:lnTo>
                  <a:lnTo>
                    <a:pt x="466" y="656"/>
                  </a:lnTo>
                  <a:lnTo>
                    <a:pt x="472" y="614"/>
                  </a:lnTo>
                  <a:lnTo>
                    <a:pt x="482" y="574"/>
                  </a:lnTo>
                  <a:lnTo>
                    <a:pt x="496" y="536"/>
                  </a:lnTo>
                  <a:lnTo>
                    <a:pt x="514" y="500"/>
                  </a:lnTo>
                  <a:lnTo>
                    <a:pt x="536" y="466"/>
                  </a:lnTo>
                  <a:lnTo>
                    <a:pt x="560" y="434"/>
                  </a:lnTo>
                  <a:lnTo>
                    <a:pt x="586" y="404"/>
                  </a:lnTo>
                  <a:lnTo>
                    <a:pt x="616" y="378"/>
                  </a:lnTo>
                  <a:lnTo>
                    <a:pt x="648" y="354"/>
                  </a:lnTo>
                  <a:lnTo>
                    <a:pt x="683" y="332"/>
                  </a:lnTo>
                  <a:lnTo>
                    <a:pt x="719" y="314"/>
                  </a:lnTo>
                  <a:lnTo>
                    <a:pt x="757" y="300"/>
                  </a:lnTo>
                  <a:lnTo>
                    <a:pt x="797" y="290"/>
                  </a:lnTo>
                  <a:lnTo>
                    <a:pt x="839" y="284"/>
                  </a:lnTo>
                  <a:lnTo>
                    <a:pt x="881" y="282"/>
                  </a:lnTo>
                  <a:lnTo>
                    <a:pt x="881" y="282"/>
                  </a:lnTo>
                  <a:lnTo>
                    <a:pt x="923" y="284"/>
                  </a:lnTo>
                  <a:lnTo>
                    <a:pt x="965" y="290"/>
                  </a:lnTo>
                  <a:lnTo>
                    <a:pt x="1005" y="300"/>
                  </a:lnTo>
                  <a:lnTo>
                    <a:pt x="1043" y="314"/>
                  </a:lnTo>
                  <a:lnTo>
                    <a:pt x="1079" y="332"/>
                  </a:lnTo>
                  <a:lnTo>
                    <a:pt x="1113" y="354"/>
                  </a:lnTo>
                  <a:lnTo>
                    <a:pt x="1145" y="378"/>
                  </a:lnTo>
                  <a:lnTo>
                    <a:pt x="1175" y="404"/>
                  </a:lnTo>
                  <a:lnTo>
                    <a:pt x="1201" y="434"/>
                  </a:lnTo>
                  <a:lnTo>
                    <a:pt x="1225" y="466"/>
                  </a:lnTo>
                  <a:lnTo>
                    <a:pt x="1247" y="502"/>
                  </a:lnTo>
                  <a:lnTo>
                    <a:pt x="1265" y="538"/>
                  </a:lnTo>
                  <a:lnTo>
                    <a:pt x="1279" y="576"/>
                  </a:lnTo>
                  <a:lnTo>
                    <a:pt x="1289" y="616"/>
                  </a:lnTo>
                  <a:lnTo>
                    <a:pt x="1295" y="658"/>
                  </a:lnTo>
                  <a:lnTo>
                    <a:pt x="1297" y="702"/>
                  </a:lnTo>
                  <a:lnTo>
                    <a:pt x="1303" y="948"/>
                  </a:lnTo>
                  <a:lnTo>
                    <a:pt x="464" y="948"/>
                  </a:lnTo>
                  <a:lnTo>
                    <a:pt x="464" y="698"/>
                  </a:lnTo>
                  <a:close/>
                  <a:moveTo>
                    <a:pt x="1479" y="2619"/>
                  </a:moveTo>
                  <a:lnTo>
                    <a:pt x="282" y="2619"/>
                  </a:lnTo>
                  <a:lnTo>
                    <a:pt x="282" y="1230"/>
                  </a:lnTo>
                  <a:lnTo>
                    <a:pt x="1479" y="1230"/>
                  </a:lnTo>
                  <a:lnTo>
                    <a:pt x="1479" y="26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1" name="Freeform 7"/>
            <p:cNvSpPr>
              <a:spLocks noEditPoints="1"/>
            </p:cNvSpPr>
            <p:nvPr/>
          </p:nvSpPr>
          <p:spPr bwMode="auto">
            <a:xfrm>
              <a:off x="750413" y="2577816"/>
              <a:ext cx="89633" cy="120054"/>
            </a:xfrm>
            <a:custGeom>
              <a:avLst/>
              <a:gdLst>
                <a:gd name="T0" fmla="*/ 555 w 825"/>
                <a:gd name="T1" fmla="*/ 1105 h 1105"/>
                <a:gd name="T2" fmla="*/ 583 w 825"/>
                <a:gd name="T3" fmla="*/ 785 h 1105"/>
                <a:gd name="T4" fmla="*/ 663 w 825"/>
                <a:gd name="T5" fmla="*/ 739 h 1105"/>
                <a:gd name="T6" fmla="*/ 729 w 825"/>
                <a:gd name="T7" fmla="*/ 675 h 1105"/>
                <a:gd name="T8" fmla="*/ 781 w 825"/>
                <a:gd name="T9" fmla="*/ 597 h 1105"/>
                <a:gd name="T10" fmla="*/ 813 w 825"/>
                <a:gd name="T11" fmla="*/ 508 h 1105"/>
                <a:gd name="T12" fmla="*/ 825 w 825"/>
                <a:gd name="T13" fmla="*/ 412 h 1105"/>
                <a:gd name="T14" fmla="*/ 817 w 825"/>
                <a:gd name="T15" fmla="*/ 328 h 1105"/>
                <a:gd name="T16" fmla="*/ 775 w 825"/>
                <a:gd name="T17" fmla="*/ 216 h 1105"/>
                <a:gd name="T18" fmla="*/ 705 w 825"/>
                <a:gd name="T19" fmla="*/ 120 h 1105"/>
                <a:gd name="T20" fmla="*/ 609 w 825"/>
                <a:gd name="T21" fmla="*/ 50 h 1105"/>
                <a:gd name="T22" fmla="*/ 495 w 825"/>
                <a:gd name="T23" fmla="*/ 8 h 1105"/>
                <a:gd name="T24" fmla="*/ 413 w 825"/>
                <a:gd name="T25" fmla="*/ 0 h 1105"/>
                <a:gd name="T26" fmla="*/ 291 w 825"/>
                <a:gd name="T27" fmla="*/ 18 h 1105"/>
                <a:gd name="T28" fmla="*/ 182 w 825"/>
                <a:gd name="T29" fmla="*/ 70 h 1105"/>
                <a:gd name="T30" fmla="*/ 94 w 825"/>
                <a:gd name="T31" fmla="*/ 150 h 1105"/>
                <a:gd name="T32" fmla="*/ 32 w 825"/>
                <a:gd name="T33" fmla="*/ 252 h 1105"/>
                <a:gd name="T34" fmla="*/ 2 w 825"/>
                <a:gd name="T35" fmla="*/ 370 h 1105"/>
                <a:gd name="T36" fmla="*/ 2 w 825"/>
                <a:gd name="T37" fmla="*/ 444 h 1105"/>
                <a:gd name="T38" fmla="*/ 20 w 825"/>
                <a:gd name="T39" fmla="*/ 539 h 1105"/>
                <a:gd name="T40" fmla="*/ 60 w 825"/>
                <a:gd name="T41" fmla="*/ 625 h 1105"/>
                <a:gd name="T42" fmla="*/ 116 w 825"/>
                <a:gd name="T43" fmla="*/ 697 h 1105"/>
                <a:gd name="T44" fmla="*/ 188 w 825"/>
                <a:gd name="T45" fmla="*/ 755 h 1105"/>
                <a:gd name="T46" fmla="*/ 271 w 825"/>
                <a:gd name="T47" fmla="*/ 797 h 1105"/>
                <a:gd name="T48" fmla="*/ 413 w 825"/>
                <a:gd name="T49" fmla="*/ 282 h 1105"/>
                <a:gd name="T50" fmla="*/ 451 w 825"/>
                <a:gd name="T51" fmla="*/ 288 h 1105"/>
                <a:gd name="T52" fmla="*/ 485 w 825"/>
                <a:gd name="T53" fmla="*/ 304 h 1105"/>
                <a:gd name="T54" fmla="*/ 527 w 825"/>
                <a:gd name="T55" fmla="*/ 350 h 1105"/>
                <a:gd name="T56" fmla="*/ 539 w 825"/>
                <a:gd name="T57" fmla="*/ 386 h 1105"/>
                <a:gd name="T58" fmla="*/ 543 w 825"/>
                <a:gd name="T59" fmla="*/ 412 h 1105"/>
                <a:gd name="T60" fmla="*/ 537 w 825"/>
                <a:gd name="T61" fmla="*/ 450 h 1105"/>
                <a:gd name="T62" fmla="*/ 521 w 825"/>
                <a:gd name="T63" fmla="*/ 484 h 1105"/>
                <a:gd name="T64" fmla="*/ 475 w 825"/>
                <a:gd name="T65" fmla="*/ 527 h 1105"/>
                <a:gd name="T66" fmla="*/ 439 w 825"/>
                <a:gd name="T67" fmla="*/ 539 h 1105"/>
                <a:gd name="T68" fmla="*/ 413 w 825"/>
                <a:gd name="T69" fmla="*/ 541 h 1105"/>
                <a:gd name="T70" fmla="*/ 375 w 825"/>
                <a:gd name="T71" fmla="*/ 535 h 1105"/>
                <a:gd name="T72" fmla="*/ 341 w 825"/>
                <a:gd name="T73" fmla="*/ 518 h 1105"/>
                <a:gd name="T74" fmla="*/ 299 w 825"/>
                <a:gd name="T75" fmla="*/ 474 h 1105"/>
                <a:gd name="T76" fmla="*/ 287 w 825"/>
                <a:gd name="T77" fmla="*/ 438 h 1105"/>
                <a:gd name="T78" fmla="*/ 283 w 825"/>
                <a:gd name="T79" fmla="*/ 412 h 1105"/>
                <a:gd name="T80" fmla="*/ 289 w 825"/>
                <a:gd name="T81" fmla="*/ 374 h 1105"/>
                <a:gd name="T82" fmla="*/ 307 w 825"/>
                <a:gd name="T83" fmla="*/ 340 h 1105"/>
                <a:gd name="T84" fmla="*/ 351 w 825"/>
                <a:gd name="T85" fmla="*/ 298 h 1105"/>
                <a:gd name="T86" fmla="*/ 387 w 825"/>
                <a:gd name="T87" fmla="*/ 286 h 1105"/>
                <a:gd name="T88" fmla="*/ 413 w 825"/>
                <a:gd name="T89" fmla="*/ 28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5" h="1105">
                  <a:moveTo>
                    <a:pt x="271" y="797"/>
                  </a:moveTo>
                  <a:lnTo>
                    <a:pt x="271" y="1105"/>
                  </a:lnTo>
                  <a:lnTo>
                    <a:pt x="555" y="1105"/>
                  </a:lnTo>
                  <a:lnTo>
                    <a:pt x="555" y="797"/>
                  </a:lnTo>
                  <a:lnTo>
                    <a:pt x="555" y="797"/>
                  </a:lnTo>
                  <a:lnTo>
                    <a:pt x="583" y="785"/>
                  </a:lnTo>
                  <a:lnTo>
                    <a:pt x="611" y="771"/>
                  </a:lnTo>
                  <a:lnTo>
                    <a:pt x="637" y="755"/>
                  </a:lnTo>
                  <a:lnTo>
                    <a:pt x="663" y="739"/>
                  </a:lnTo>
                  <a:lnTo>
                    <a:pt x="687" y="719"/>
                  </a:lnTo>
                  <a:lnTo>
                    <a:pt x="709" y="697"/>
                  </a:lnTo>
                  <a:lnTo>
                    <a:pt x="729" y="675"/>
                  </a:lnTo>
                  <a:lnTo>
                    <a:pt x="749" y="649"/>
                  </a:lnTo>
                  <a:lnTo>
                    <a:pt x="765" y="625"/>
                  </a:lnTo>
                  <a:lnTo>
                    <a:pt x="781" y="597"/>
                  </a:lnTo>
                  <a:lnTo>
                    <a:pt x="793" y="569"/>
                  </a:lnTo>
                  <a:lnTo>
                    <a:pt x="805" y="539"/>
                  </a:lnTo>
                  <a:lnTo>
                    <a:pt x="813" y="508"/>
                  </a:lnTo>
                  <a:lnTo>
                    <a:pt x="819" y="476"/>
                  </a:lnTo>
                  <a:lnTo>
                    <a:pt x="823" y="444"/>
                  </a:lnTo>
                  <a:lnTo>
                    <a:pt x="825" y="412"/>
                  </a:lnTo>
                  <a:lnTo>
                    <a:pt x="825" y="412"/>
                  </a:lnTo>
                  <a:lnTo>
                    <a:pt x="823" y="370"/>
                  </a:lnTo>
                  <a:lnTo>
                    <a:pt x="817" y="328"/>
                  </a:lnTo>
                  <a:lnTo>
                    <a:pt x="807" y="290"/>
                  </a:lnTo>
                  <a:lnTo>
                    <a:pt x="793" y="252"/>
                  </a:lnTo>
                  <a:lnTo>
                    <a:pt x="775" y="216"/>
                  </a:lnTo>
                  <a:lnTo>
                    <a:pt x="755" y="182"/>
                  </a:lnTo>
                  <a:lnTo>
                    <a:pt x="731" y="150"/>
                  </a:lnTo>
                  <a:lnTo>
                    <a:pt x="705" y="120"/>
                  </a:lnTo>
                  <a:lnTo>
                    <a:pt x="675" y="94"/>
                  </a:lnTo>
                  <a:lnTo>
                    <a:pt x="643" y="70"/>
                  </a:lnTo>
                  <a:lnTo>
                    <a:pt x="609" y="50"/>
                  </a:lnTo>
                  <a:lnTo>
                    <a:pt x="573" y="32"/>
                  </a:lnTo>
                  <a:lnTo>
                    <a:pt x="535" y="18"/>
                  </a:lnTo>
                  <a:lnTo>
                    <a:pt x="495" y="8"/>
                  </a:lnTo>
                  <a:lnTo>
                    <a:pt x="455" y="2"/>
                  </a:lnTo>
                  <a:lnTo>
                    <a:pt x="413" y="0"/>
                  </a:lnTo>
                  <a:lnTo>
                    <a:pt x="413" y="0"/>
                  </a:lnTo>
                  <a:lnTo>
                    <a:pt x="371" y="2"/>
                  </a:lnTo>
                  <a:lnTo>
                    <a:pt x="331" y="8"/>
                  </a:lnTo>
                  <a:lnTo>
                    <a:pt x="291" y="18"/>
                  </a:lnTo>
                  <a:lnTo>
                    <a:pt x="253" y="32"/>
                  </a:lnTo>
                  <a:lnTo>
                    <a:pt x="217" y="50"/>
                  </a:lnTo>
                  <a:lnTo>
                    <a:pt x="182" y="70"/>
                  </a:lnTo>
                  <a:lnTo>
                    <a:pt x="150" y="94"/>
                  </a:lnTo>
                  <a:lnTo>
                    <a:pt x="122" y="120"/>
                  </a:lnTo>
                  <a:lnTo>
                    <a:pt x="94" y="150"/>
                  </a:lnTo>
                  <a:lnTo>
                    <a:pt x="70" y="182"/>
                  </a:lnTo>
                  <a:lnTo>
                    <a:pt x="50" y="216"/>
                  </a:lnTo>
                  <a:lnTo>
                    <a:pt x="32" y="252"/>
                  </a:lnTo>
                  <a:lnTo>
                    <a:pt x="18" y="290"/>
                  </a:lnTo>
                  <a:lnTo>
                    <a:pt x="8" y="328"/>
                  </a:lnTo>
                  <a:lnTo>
                    <a:pt x="2" y="370"/>
                  </a:lnTo>
                  <a:lnTo>
                    <a:pt x="0" y="412"/>
                  </a:lnTo>
                  <a:lnTo>
                    <a:pt x="0" y="412"/>
                  </a:lnTo>
                  <a:lnTo>
                    <a:pt x="2" y="444"/>
                  </a:lnTo>
                  <a:lnTo>
                    <a:pt x="6" y="476"/>
                  </a:lnTo>
                  <a:lnTo>
                    <a:pt x="12" y="508"/>
                  </a:lnTo>
                  <a:lnTo>
                    <a:pt x="20" y="539"/>
                  </a:lnTo>
                  <a:lnTo>
                    <a:pt x="32" y="569"/>
                  </a:lnTo>
                  <a:lnTo>
                    <a:pt x="44" y="597"/>
                  </a:lnTo>
                  <a:lnTo>
                    <a:pt x="60" y="625"/>
                  </a:lnTo>
                  <a:lnTo>
                    <a:pt x="76" y="649"/>
                  </a:lnTo>
                  <a:lnTo>
                    <a:pt x="96" y="675"/>
                  </a:lnTo>
                  <a:lnTo>
                    <a:pt x="116" y="697"/>
                  </a:lnTo>
                  <a:lnTo>
                    <a:pt x="138" y="719"/>
                  </a:lnTo>
                  <a:lnTo>
                    <a:pt x="162" y="739"/>
                  </a:lnTo>
                  <a:lnTo>
                    <a:pt x="188" y="755"/>
                  </a:lnTo>
                  <a:lnTo>
                    <a:pt x="215" y="771"/>
                  </a:lnTo>
                  <a:lnTo>
                    <a:pt x="243" y="785"/>
                  </a:lnTo>
                  <a:lnTo>
                    <a:pt x="271" y="797"/>
                  </a:lnTo>
                  <a:lnTo>
                    <a:pt x="271" y="797"/>
                  </a:lnTo>
                  <a:close/>
                  <a:moveTo>
                    <a:pt x="413" y="282"/>
                  </a:moveTo>
                  <a:lnTo>
                    <a:pt x="413" y="282"/>
                  </a:lnTo>
                  <a:lnTo>
                    <a:pt x="427" y="284"/>
                  </a:lnTo>
                  <a:lnTo>
                    <a:pt x="439" y="286"/>
                  </a:lnTo>
                  <a:lnTo>
                    <a:pt x="451" y="288"/>
                  </a:lnTo>
                  <a:lnTo>
                    <a:pt x="463" y="292"/>
                  </a:lnTo>
                  <a:lnTo>
                    <a:pt x="475" y="298"/>
                  </a:lnTo>
                  <a:lnTo>
                    <a:pt x="485" y="304"/>
                  </a:lnTo>
                  <a:lnTo>
                    <a:pt x="505" y="320"/>
                  </a:lnTo>
                  <a:lnTo>
                    <a:pt x="521" y="340"/>
                  </a:lnTo>
                  <a:lnTo>
                    <a:pt x="527" y="350"/>
                  </a:lnTo>
                  <a:lnTo>
                    <a:pt x="533" y="362"/>
                  </a:lnTo>
                  <a:lnTo>
                    <a:pt x="537" y="374"/>
                  </a:lnTo>
                  <a:lnTo>
                    <a:pt x="539" y="386"/>
                  </a:lnTo>
                  <a:lnTo>
                    <a:pt x="541" y="398"/>
                  </a:lnTo>
                  <a:lnTo>
                    <a:pt x="543" y="412"/>
                  </a:lnTo>
                  <a:lnTo>
                    <a:pt x="543" y="412"/>
                  </a:lnTo>
                  <a:lnTo>
                    <a:pt x="541" y="424"/>
                  </a:lnTo>
                  <a:lnTo>
                    <a:pt x="539" y="438"/>
                  </a:lnTo>
                  <a:lnTo>
                    <a:pt x="537" y="450"/>
                  </a:lnTo>
                  <a:lnTo>
                    <a:pt x="533" y="462"/>
                  </a:lnTo>
                  <a:lnTo>
                    <a:pt x="527" y="474"/>
                  </a:lnTo>
                  <a:lnTo>
                    <a:pt x="521" y="484"/>
                  </a:lnTo>
                  <a:lnTo>
                    <a:pt x="505" y="502"/>
                  </a:lnTo>
                  <a:lnTo>
                    <a:pt x="485" y="518"/>
                  </a:lnTo>
                  <a:lnTo>
                    <a:pt x="475" y="527"/>
                  </a:lnTo>
                  <a:lnTo>
                    <a:pt x="463" y="531"/>
                  </a:lnTo>
                  <a:lnTo>
                    <a:pt x="451" y="535"/>
                  </a:lnTo>
                  <a:lnTo>
                    <a:pt x="439" y="539"/>
                  </a:lnTo>
                  <a:lnTo>
                    <a:pt x="427" y="541"/>
                  </a:lnTo>
                  <a:lnTo>
                    <a:pt x="413" y="541"/>
                  </a:lnTo>
                  <a:lnTo>
                    <a:pt x="413" y="541"/>
                  </a:lnTo>
                  <a:lnTo>
                    <a:pt x="399" y="541"/>
                  </a:lnTo>
                  <a:lnTo>
                    <a:pt x="387" y="539"/>
                  </a:lnTo>
                  <a:lnTo>
                    <a:pt x="375" y="535"/>
                  </a:lnTo>
                  <a:lnTo>
                    <a:pt x="363" y="531"/>
                  </a:lnTo>
                  <a:lnTo>
                    <a:pt x="351" y="527"/>
                  </a:lnTo>
                  <a:lnTo>
                    <a:pt x="341" y="518"/>
                  </a:lnTo>
                  <a:lnTo>
                    <a:pt x="321" y="502"/>
                  </a:lnTo>
                  <a:lnTo>
                    <a:pt x="307" y="484"/>
                  </a:lnTo>
                  <a:lnTo>
                    <a:pt x="299" y="474"/>
                  </a:lnTo>
                  <a:lnTo>
                    <a:pt x="295" y="462"/>
                  </a:lnTo>
                  <a:lnTo>
                    <a:pt x="289" y="450"/>
                  </a:lnTo>
                  <a:lnTo>
                    <a:pt x="287" y="438"/>
                  </a:lnTo>
                  <a:lnTo>
                    <a:pt x="285" y="424"/>
                  </a:lnTo>
                  <a:lnTo>
                    <a:pt x="283" y="412"/>
                  </a:lnTo>
                  <a:lnTo>
                    <a:pt x="283" y="412"/>
                  </a:lnTo>
                  <a:lnTo>
                    <a:pt x="285" y="398"/>
                  </a:lnTo>
                  <a:lnTo>
                    <a:pt x="287" y="386"/>
                  </a:lnTo>
                  <a:lnTo>
                    <a:pt x="289" y="374"/>
                  </a:lnTo>
                  <a:lnTo>
                    <a:pt x="295" y="362"/>
                  </a:lnTo>
                  <a:lnTo>
                    <a:pt x="299" y="350"/>
                  </a:lnTo>
                  <a:lnTo>
                    <a:pt x="307" y="340"/>
                  </a:lnTo>
                  <a:lnTo>
                    <a:pt x="321" y="320"/>
                  </a:lnTo>
                  <a:lnTo>
                    <a:pt x="341" y="304"/>
                  </a:lnTo>
                  <a:lnTo>
                    <a:pt x="351" y="298"/>
                  </a:lnTo>
                  <a:lnTo>
                    <a:pt x="363" y="292"/>
                  </a:lnTo>
                  <a:lnTo>
                    <a:pt x="375" y="288"/>
                  </a:lnTo>
                  <a:lnTo>
                    <a:pt x="387" y="286"/>
                  </a:lnTo>
                  <a:lnTo>
                    <a:pt x="399" y="284"/>
                  </a:lnTo>
                  <a:lnTo>
                    <a:pt x="413" y="282"/>
                  </a:lnTo>
                  <a:lnTo>
                    <a:pt x="413"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2" name="Freeform 8"/>
            <p:cNvSpPr>
              <a:spLocks noEditPoints="1"/>
            </p:cNvSpPr>
            <p:nvPr/>
          </p:nvSpPr>
          <p:spPr bwMode="auto">
            <a:xfrm>
              <a:off x="928049" y="2466780"/>
              <a:ext cx="226962" cy="186763"/>
            </a:xfrm>
            <a:custGeom>
              <a:avLst/>
              <a:gdLst>
                <a:gd name="T0" fmla="*/ 1846 w 2089"/>
                <a:gd name="T1" fmla="*/ 784 h 1719"/>
                <a:gd name="T2" fmla="*/ 1927 w 2089"/>
                <a:gd name="T3" fmla="*/ 738 h 1719"/>
                <a:gd name="T4" fmla="*/ 1995 w 2089"/>
                <a:gd name="T5" fmla="*/ 674 h 1719"/>
                <a:gd name="T6" fmla="*/ 2045 w 2089"/>
                <a:gd name="T7" fmla="*/ 596 h 1719"/>
                <a:gd name="T8" fmla="*/ 2077 w 2089"/>
                <a:gd name="T9" fmla="*/ 508 h 1719"/>
                <a:gd name="T10" fmla="*/ 2089 w 2089"/>
                <a:gd name="T11" fmla="*/ 412 h 1719"/>
                <a:gd name="T12" fmla="*/ 2081 w 2089"/>
                <a:gd name="T13" fmla="*/ 328 h 1719"/>
                <a:gd name="T14" fmla="*/ 2039 w 2089"/>
                <a:gd name="T15" fmla="*/ 216 h 1719"/>
                <a:gd name="T16" fmla="*/ 1969 w 2089"/>
                <a:gd name="T17" fmla="*/ 120 h 1719"/>
                <a:gd name="T18" fmla="*/ 1873 w 2089"/>
                <a:gd name="T19" fmla="*/ 50 h 1719"/>
                <a:gd name="T20" fmla="*/ 1760 w 2089"/>
                <a:gd name="T21" fmla="*/ 8 h 1719"/>
                <a:gd name="T22" fmla="*/ 1676 w 2089"/>
                <a:gd name="T23" fmla="*/ 0 h 1719"/>
                <a:gd name="T24" fmla="*/ 1554 w 2089"/>
                <a:gd name="T25" fmla="*/ 18 h 1719"/>
                <a:gd name="T26" fmla="*/ 1446 w 2089"/>
                <a:gd name="T27" fmla="*/ 70 h 1719"/>
                <a:gd name="T28" fmla="*/ 1358 w 2089"/>
                <a:gd name="T29" fmla="*/ 150 h 1719"/>
                <a:gd name="T30" fmla="*/ 1298 w 2089"/>
                <a:gd name="T31" fmla="*/ 252 h 1719"/>
                <a:gd name="T32" fmla="*/ 1266 w 2089"/>
                <a:gd name="T33" fmla="*/ 370 h 1719"/>
                <a:gd name="T34" fmla="*/ 1266 w 2089"/>
                <a:gd name="T35" fmla="*/ 444 h 1719"/>
                <a:gd name="T36" fmla="*/ 1284 w 2089"/>
                <a:gd name="T37" fmla="*/ 538 h 1719"/>
                <a:gd name="T38" fmla="*/ 1324 w 2089"/>
                <a:gd name="T39" fmla="*/ 624 h 1719"/>
                <a:gd name="T40" fmla="*/ 1380 w 2089"/>
                <a:gd name="T41" fmla="*/ 696 h 1719"/>
                <a:gd name="T42" fmla="*/ 1452 w 2089"/>
                <a:gd name="T43" fmla="*/ 754 h 1719"/>
                <a:gd name="T44" fmla="*/ 1536 w 2089"/>
                <a:gd name="T45" fmla="*/ 796 h 1719"/>
                <a:gd name="T46" fmla="*/ 0 w 2089"/>
                <a:gd name="T47" fmla="*/ 1719 h 1719"/>
                <a:gd name="T48" fmla="*/ 1676 w 2089"/>
                <a:gd name="T49" fmla="*/ 282 h 1719"/>
                <a:gd name="T50" fmla="*/ 1702 w 2089"/>
                <a:gd name="T51" fmla="*/ 286 h 1719"/>
                <a:gd name="T52" fmla="*/ 1738 w 2089"/>
                <a:gd name="T53" fmla="*/ 298 h 1719"/>
                <a:gd name="T54" fmla="*/ 1784 w 2089"/>
                <a:gd name="T55" fmla="*/ 340 h 1719"/>
                <a:gd name="T56" fmla="*/ 1800 w 2089"/>
                <a:gd name="T57" fmla="*/ 374 h 1719"/>
                <a:gd name="T58" fmla="*/ 1806 w 2089"/>
                <a:gd name="T59" fmla="*/ 412 h 1719"/>
                <a:gd name="T60" fmla="*/ 1804 w 2089"/>
                <a:gd name="T61" fmla="*/ 438 h 1719"/>
                <a:gd name="T62" fmla="*/ 1790 w 2089"/>
                <a:gd name="T63" fmla="*/ 474 h 1719"/>
                <a:gd name="T64" fmla="*/ 1748 w 2089"/>
                <a:gd name="T65" fmla="*/ 518 h 1719"/>
                <a:gd name="T66" fmla="*/ 1714 w 2089"/>
                <a:gd name="T67" fmla="*/ 534 h 1719"/>
                <a:gd name="T68" fmla="*/ 1676 w 2089"/>
                <a:gd name="T69" fmla="*/ 540 h 1719"/>
                <a:gd name="T70" fmla="*/ 1650 w 2089"/>
                <a:gd name="T71" fmla="*/ 538 h 1719"/>
                <a:gd name="T72" fmla="*/ 1616 w 2089"/>
                <a:gd name="T73" fmla="*/ 526 h 1719"/>
                <a:gd name="T74" fmla="*/ 1570 w 2089"/>
                <a:gd name="T75" fmla="*/ 484 h 1719"/>
                <a:gd name="T76" fmla="*/ 1554 w 2089"/>
                <a:gd name="T77" fmla="*/ 450 h 1719"/>
                <a:gd name="T78" fmla="*/ 1548 w 2089"/>
                <a:gd name="T79" fmla="*/ 412 h 1719"/>
                <a:gd name="T80" fmla="*/ 1550 w 2089"/>
                <a:gd name="T81" fmla="*/ 386 h 1719"/>
                <a:gd name="T82" fmla="*/ 1564 w 2089"/>
                <a:gd name="T83" fmla="*/ 350 h 1719"/>
                <a:gd name="T84" fmla="*/ 1604 w 2089"/>
                <a:gd name="T85" fmla="*/ 304 h 1719"/>
                <a:gd name="T86" fmla="*/ 1638 w 2089"/>
                <a:gd name="T87" fmla="*/ 288 h 1719"/>
                <a:gd name="T88" fmla="*/ 1676 w 2089"/>
                <a:gd name="T89" fmla="*/ 282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9" h="1719">
                  <a:moveTo>
                    <a:pt x="1818" y="796"/>
                  </a:moveTo>
                  <a:lnTo>
                    <a:pt x="1818" y="796"/>
                  </a:lnTo>
                  <a:lnTo>
                    <a:pt x="1846" y="784"/>
                  </a:lnTo>
                  <a:lnTo>
                    <a:pt x="1875" y="770"/>
                  </a:lnTo>
                  <a:lnTo>
                    <a:pt x="1903" y="754"/>
                  </a:lnTo>
                  <a:lnTo>
                    <a:pt x="1927" y="738"/>
                  </a:lnTo>
                  <a:lnTo>
                    <a:pt x="1951" y="718"/>
                  </a:lnTo>
                  <a:lnTo>
                    <a:pt x="1973" y="696"/>
                  </a:lnTo>
                  <a:lnTo>
                    <a:pt x="1995" y="674"/>
                  </a:lnTo>
                  <a:lnTo>
                    <a:pt x="2013" y="648"/>
                  </a:lnTo>
                  <a:lnTo>
                    <a:pt x="2031" y="624"/>
                  </a:lnTo>
                  <a:lnTo>
                    <a:pt x="2045" y="596"/>
                  </a:lnTo>
                  <a:lnTo>
                    <a:pt x="2059" y="568"/>
                  </a:lnTo>
                  <a:lnTo>
                    <a:pt x="2069" y="538"/>
                  </a:lnTo>
                  <a:lnTo>
                    <a:pt x="2077" y="508"/>
                  </a:lnTo>
                  <a:lnTo>
                    <a:pt x="2085" y="476"/>
                  </a:lnTo>
                  <a:lnTo>
                    <a:pt x="2087" y="444"/>
                  </a:lnTo>
                  <a:lnTo>
                    <a:pt x="2089" y="412"/>
                  </a:lnTo>
                  <a:lnTo>
                    <a:pt x="2089" y="412"/>
                  </a:lnTo>
                  <a:lnTo>
                    <a:pt x="2087" y="370"/>
                  </a:lnTo>
                  <a:lnTo>
                    <a:pt x="2081" y="328"/>
                  </a:lnTo>
                  <a:lnTo>
                    <a:pt x="2071" y="290"/>
                  </a:lnTo>
                  <a:lnTo>
                    <a:pt x="2057" y="252"/>
                  </a:lnTo>
                  <a:lnTo>
                    <a:pt x="2039" y="216"/>
                  </a:lnTo>
                  <a:lnTo>
                    <a:pt x="2019" y="182"/>
                  </a:lnTo>
                  <a:lnTo>
                    <a:pt x="1995" y="150"/>
                  </a:lnTo>
                  <a:lnTo>
                    <a:pt x="1969" y="120"/>
                  </a:lnTo>
                  <a:lnTo>
                    <a:pt x="1939" y="94"/>
                  </a:lnTo>
                  <a:lnTo>
                    <a:pt x="1907" y="70"/>
                  </a:lnTo>
                  <a:lnTo>
                    <a:pt x="1873" y="50"/>
                  </a:lnTo>
                  <a:lnTo>
                    <a:pt x="1836" y="32"/>
                  </a:lnTo>
                  <a:lnTo>
                    <a:pt x="1798" y="18"/>
                  </a:lnTo>
                  <a:lnTo>
                    <a:pt x="1760" y="8"/>
                  </a:lnTo>
                  <a:lnTo>
                    <a:pt x="1718" y="2"/>
                  </a:lnTo>
                  <a:lnTo>
                    <a:pt x="1676" y="0"/>
                  </a:lnTo>
                  <a:lnTo>
                    <a:pt x="1676" y="0"/>
                  </a:lnTo>
                  <a:lnTo>
                    <a:pt x="1634" y="2"/>
                  </a:lnTo>
                  <a:lnTo>
                    <a:pt x="1594" y="8"/>
                  </a:lnTo>
                  <a:lnTo>
                    <a:pt x="1554" y="18"/>
                  </a:lnTo>
                  <a:lnTo>
                    <a:pt x="1516" y="32"/>
                  </a:lnTo>
                  <a:lnTo>
                    <a:pt x="1480" y="50"/>
                  </a:lnTo>
                  <a:lnTo>
                    <a:pt x="1446" y="70"/>
                  </a:lnTo>
                  <a:lnTo>
                    <a:pt x="1414" y="94"/>
                  </a:lnTo>
                  <a:lnTo>
                    <a:pt x="1386" y="120"/>
                  </a:lnTo>
                  <a:lnTo>
                    <a:pt x="1358" y="150"/>
                  </a:lnTo>
                  <a:lnTo>
                    <a:pt x="1336" y="182"/>
                  </a:lnTo>
                  <a:lnTo>
                    <a:pt x="1314" y="216"/>
                  </a:lnTo>
                  <a:lnTo>
                    <a:pt x="1298" y="252"/>
                  </a:lnTo>
                  <a:lnTo>
                    <a:pt x="1284" y="290"/>
                  </a:lnTo>
                  <a:lnTo>
                    <a:pt x="1274" y="328"/>
                  </a:lnTo>
                  <a:lnTo>
                    <a:pt x="1266" y="370"/>
                  </a:lnTo>
                  <a:lnTo>
                    <a:pt x="1264" y="412"/>
                  </a:lnTo>
                  <a:lnTo>
                    <a:pt x="1264" y="412"/>
                  </a:lnTo>
                  <a:lnTo>
                    <a:pt x="1266" y="444"/>
                  </a:lnTo>
                  <a:lnTo>
                    <a:pt x="1270" y="476"/>
                  </a:lnTo>
                  <a:lnTo>
                    <a:pt x="1276" y="508"/>
                  </a:lnTo>
                  <a:lnTo>
                    <a:pt x="1284" y="538"/>
                  </a:lnTo>
                  <a:lnTo>
                    <a:pt x="1296" y="568"/>
                  </a:lnTo>
                  <a:lnTo>
                    <a:pt x="1308" y="596"/>
                  </a:lnTo>
                  <a:lnTo>
                    <a:pt x="1324" y="624"/>
                  </a:lnTo>
                  <a:lnTo>
                    <a:pt x="1342" y="648"/>
                  </a:lnTo>
                  <a:lnTo>
                    <a:pt x="1360" y="674"/>
                  </a:lnTo>
                  <a:lnTo>
                    <a:pt x="1380" y="696"/>
                  </a:lnTo>
                  <a:lnTo>
                    <a:pt x="1402" y="718"/>
                  </a:lnTo>
                  <a:lnTo>
                    <a:pt x="1426" y="738"/>
                  </a:lnTo>
                  <a:lnTo>
                    <a:pt x="1452" y="754"/>
                  </a:lnTo>
                  <a:lnTo>
                    <a:pt x="1478" y="770"/>
                  </a:lnTo>
                  <a:lnTo>
                    <a:pt x="1506" y="784"/>
                  </a:lnTo>
                  <a:lnTo>
                    <a:pt x="1536" y="796"/>
                  </a:lnTo>
                  <a:lnTo>
                    <a:pt x="1536" y="1436"/>
                  </a:lnTo>
                  <a:lnTo>
                    <a:pt x="0" y="1436"/>
                  </a:lnTo>
                  <a:lnTo>
                    <a:pt x="0" y="1719"/>
                  </a:lnTo>
                  <a:lnTo>
                    <a:pt x="1818" y="1719"/>
                  </a:lnTo>
                  <a:lnTo>
                    <a:pt x="1818" y="796"/>
                  </a:lnTo>
                  <a:close/>
                  <a:moveTo>
                    <a:pt x="1676" y="282"/>
                  </a:moveTo>
                  <a:lnTo>
                    <a:pt x="1676" y="282"/>
                  </a:lnTo>
                  <a:lnTo>
                    <a:pt x="1690" y="284"/>
                  </a:lnTo>
                  <a:lnTo>
                    <a:pt x="1702" y="286"/>
                  </a:lnTo>
                  <a:lnTo>
                    <a:pt x="1714" y="288"/>
                  </a:lnTo>
                  <a:lnTo>
                    <a:pt x="1726" y="292"/>
                  </a:lnTo>
                  <a:lnTo>
                    <a:pt x="1738" y="298"/>
                  </a:lnTo>
                  <a:lnTo>
                    <a:pt x="1748" y="304"/>
                  </a:lnTo>
                  <a:lnTo>
                    <a:pt x="1768" y="320"/>
                  </a:lnTo>
                  <a:lnTo>
                    <a:pt x="1784" y="340"/>
                  </a:lnTo>
                  <a:lnTo>
                    <a:pt x="1790" y="350"/>
                  </a:lnTo>
                  <a:lnTo>
                    <a:pt x="1796" y="362"/>
                  </a:lnTo>
                  <a:lnTo>
                    <a:pt x="1800" y="374"/>
                  </a:lnTo>
                  <a:lnTo>
                    <a:pt x="1804" y="386"/>
                  </a:lnTo>
                  <a:lnTo>
                    <a:pt x="1806" y="398"/>
                  </a:lnTo>
                  <a:lnTo>
                    <a:pt x="1806" y="412"/>
                  </a:lnTo>
                  <a:lnTo>
                    <a:pt x="1806" y="412"/>
                  </a:lnTo>
                  <a:lnTo>
                    <a:pt x="1806" y="424"/>
                  </a:lnTo>
                  <a:lnTo>
                    <a:pt x="1804" y="438"/>
                  </a:lnTo>
                  <a:lnTo>
                    <a:pt x="1800" y="450"/>
                  </a:lnTo>
                  <a:lnTo>
                    <a:pt x="1796" y="462"/>
                  </a:lnTo>
                  <a:lnTo>
                    <a:pt x="1790" y="474"/>
                  </a:lnTo>
                  <a:lnTo>
                    <a:pt x="1784" y="484"/>
                  </a:lnTo>
                  <a:lnTo>
                    <a:pt x="1768" y="502"/>
                  </a:lnTo>
                  <a:lnTo>
                    <a:pt x="1748" y="518"/>
                  </a:lnTo>
                  <a:lnTo>
                    <a:pt x="1738" y="526"/>
                  </a:lnTo>
                  <a:lnTo>
                    <a:pt x="1726" y="530"/>
                  </a:lnTo>
                  <a:lnTo>
                    <a:pt x="1714" y="534"/>
                  </a:lnTo>
                  <a:lnTo>
                    <a:pt x="1702" y="538"/>
                  </a:lnTo>
                  <a:lnTo>
                    <a:pt x="1690" y="540"/>
                  </a:lnTo>
                  <a:lnTo>
                    <a:pt x="1676" y="540"/>
                  </a:lnTo>
                  <a:lnTo>
                    <a:pt x="1676" y="540"/>
                  </a:lnTo>
                  <a:lnTo>
                    <a:pt x="1664" y="540"/>
                  </a:lnTo>
                  <a:lnTo>
                    <a:pt x="1650" y="538"/>
                  </a:lnTo>
                  <a:lnTo>
                    <a:pt x="1638" y="534"/>
                  </a:lnTo>
                  <a:lnTo>
                    <a:pt x="1626" y="530"/>
                  </a:lnTo>
                  <a:lnTo>
                    <a:pt x="1616" y="526"/>
                  </a:lnTo>
                  <a:lnTo>
                    <a:pt x="1604" y="518"/>
                  </a:lnTo>
                  <a:lnTo>
                    <a:pt x="1586" y="502"/>
                  </a:lnTo>
                  <a:lnTo>
                    <a:pt x="1570" y="484"/>
                  </a:lnTo>
                  <a:lnTo>
                    <a:pt x="1564" y="474"/>
                  </a:lnTo>
                  <a:lnTo>
                    <a:pt x="1558" y="462"/>
                  </a:lnTo>
                  <a:lnTo>
                    <a:pt x="1554" y="450"/>
                  </a:lnTo>
                  <a:lnTo>
                    <a:pt x="1550" y="438"/>
                  </a:lnTo>
                  <a:lnTo>
                    <a:pt x="1548" y="424"/>
                  </a:lnTo>
                  <a:lnTo>
                    <a:pt x="1548" y="412"/>
                  </a:lnTo>
                  <a:lnTo>
                    <a:pt x="1548" y="412"/>
                  </a:lnTo>
                  <a:lnTo>
                    <a:pt x="1548" y="398"/>
                  </a:lnTo>
                  <a:lnTo>
                    <a:pt x="1550" y="386"/>
                  </a:lnTo>
                  <a:lnTo>
                    <a:pt x="1554" y="374"/>
                  </a:lnTo>
                  <a:lnTo>
                    <a:pt x="1558" y="362"/>
                  </a:lnTo>
                  <a:lnTo>
                    <a:pt x="1564" y="350"/>
                  </a:lnTo>
                  <a:lnTo>
                    <a:pt x="1570" y="340"/>
                  </a:lnTo>
                  <a:lnTo>
                    <a:pt x="1586" y="320"/>
                  </a:lnTo>
                  <a:lnTo>
                    <a:pt x="1604" y="304"/>
                  </a:lnTo>
                  <a:lnTo>
                    <a:pt x="1616" y="298"/>
                  </a:lnTo>
                  <a:lnTo>
                    <a:pt x="1626" y="292"/>
                  </a:lnTo>
                  <a:lnTo>
                    <a:pt x="1638" y="288"/>
                  </a:lnTo>
                  <a:lnTo>
                    <a:pt x="1650" y="286"/>
                  </a:lnTo>
                  <a:lnTo>
                    <a:pt x="1664" y="284"/>
                  </a:lnTo>
                  <a:lnTo>
                    <a:pt x="1676" y="282"/>
                  </a:lnTo>
                  <a:lnTo>
                    <a:pt x="1676"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3" name="Freeform 9"/>
            <p:cNvSpPr>
              <a:spLocks noEditPoints="1"/>
            </p:cNvSpPr>
            <p:nvPr/>
          </p:nvSpPr>
          <p:spPr bwMode="auto">
            <a:xfrm>
              <a:off x="928049" y="2570863"/>
              <a:ext cx="311054" cy="164382"/>
            </a:xfrm>
            <a:custGeom>
              <a:avLst/>
              <a:gdLst>
                <a:gd name="T0" fmla="*/ 2409 w 2863"/>
                <a:gd name="T1" fmla="*/ 2 h 1513"/>
                <a:gd name="T2" fmla="*/ 2291 w 2863"/>
                <a:gd name="T3" fmla="*/ 32 h 1513"/>
                <a:gd name="T4" fmla="*/ 2191 w 2863"/>
                <a:gd name="T5" fmla="*/ 94 h 1513"/>
                <a:gd name="T6" fmla="*/ 2111 w 2863"/>
                <a:gd name="T7" fmla="*/ 182 h 1513"/>
                <a:gd name="T8" fmla="*/ 2059 w 2863"/>
                <a:gd name="T9" fmla="*/ 290 h 1513"/>
                <a:gd name="T10" fmla="*/ 2041 w 2863"/>
                <a:gd name="T11" fmla="*/ 412 h 1513"/>
                <a:gd name="T12" fmla="*/ 2045 w 2863"/>
                <a:gd name="T13" fmla="*/ 474 h 1513"/>
                <a:gd name="T14" fmla="*/ 2069 w 2863"/>
                <a:gd name="T15" fmla="*/ 560 h 1513"/>
                <a:gd name="T16" fmla="*/ 2109 w 2863"/>
                <a:gd name="T17" fmla="*/ 641 h 1513"/>
                <a:gd name="T18" fmla="*/ 2165 w 2863"/>
                <a:gd name="T19" fmla="*/ 707 h 1513"/>
                <a:gd name="T20" fmla="*/ 2235 w 2863"/>
                <a:gd name="T21" fmla="*/ 761 h 1513"/>
                <a:gd name="T22" fmla="*/ 2287 w 2863"/>
                <a:gd name="T23" fmla="*/ 1229 h 1513"/>
                <a:gd name="T24" fmla="*/ 2569 w 2863"/>
                <a:gd name="T25" fmla="*/ 1513 h 1513"/>
                <a:gd name="T26" fmla="*/ 2601 w 2863"/>
                <a:gd name="T27" fmla="*/ 795 h 1513"/>
                <a:gd name="T28" fmla="*/ 2687 w 2863"/>
                <a:gd name="T29" fmla="*/ 749 h 1513"/>
                <a:gd name="T30" fmla="*/ 2759 w 2863"/>
                <a:gd name="T31" fmla="*/ 685 h 1513"/>
                <a:gd name="T32" fmla="*/ 2815 w 2863"/>
                <a:gd name="T33" fmla="*/ 605 h 1513"/>
                <a:gd name="T34" fmla="*/ 2851 w 2863"/>
                <a:gd name="T35" fmla="*/ 512 h 1513"/>
                <a:gd name="T36" fmla="*/ 2863 w 2863"/>
                <a:gd name="T37" fmla="*/ 412 h 1513"/>
                <a:gd name="T38" fmla="*/ 2855 w 2863"/>
                <a:gd name="T39" fmla="*/ 328 h 1513"/>
                <a:gd name="T40" fmla="*/ 2813 w 2863"/>
                <a:gd name="T41" fmla="*/ 216 h 1513"/>
                <a:gd name="T42" fmla="*/ 2743 w 2863"/>
                <a:gd name="T43" fmla="*/ 120 h 1513"/>
                <a:gd name="T44" fmla="*/ 2649 w 2863"/>
                <a:gd name="T45" fmla="*/ 50 h 1513"/>
                <a:gd name="T46" fmla="*/ 2535 w 2863"/>
                <a:gd name="T47" fmla="*/ 8 h 1513"/>
                <a:gd name="T48" fmla="*/ 2451 w 2863"/>
                <a:gd name="T49" fmla="*/ 0 h 1513"/>
                <a:gd name="T50" fmla="*/ 2439 w 2863"/>
                <a:gd name="T51" fmla="*/ 540 h 1513"/>
                <a:gd name="T52" fmla="*/ 2401 w 2863"/>
                <a:gd name="T53" fmla="*/ 530 h 1513"/>
                <a:gd name="T54" fmla="*/ 2361 w 2863"/>
                <a:gd name="T55" fmla="*/ 504 h 1513"/>
                <a:gd name="T56" fmla="*/ 2333 w 2863"/>
                <a:gd name="T57" fmla="*/ 462 h 1513"/>
                <a:gd name="T58" fmla="*/ 2323 w 2863"/>
                <a:gd name="T59" fmla="*/ 424 h 1513"/>
                <a:gd name="T60" fmla="*/ 2323 w 2863"/>
                <a:gd name="T61" fmla="*/ 398 h 1513"/>
                <a:gd name="T62" fmla="*/ 2333 w 2863"/>
                <a:gd name="T63" fmla="*/ 362 h 1513"/>
                <a:gd name="T64" fmla="*/ 2361 w 2863"/>
                <a:gd name="T65" fmla="*/ 320 h 1513"/>
                <a:gd name="T66" fmla="*/ 2401 w 2863"/>
                <a:gd name="T67" fmla="*/ 292 h 1513"/>
                <a:gd name="T68" fmla="*/ 2439 w 2863"/>
                <a:gd name="T69" fmla="*/ 284 h 1513"/>
                <a:gd name="T70" fmla="*/ 2465 w 2863"/>
                <a:gd name="T71" fmla="*/ 284 h 1513"/>
                <a:gd name="T72" fmla="*/ 2503 w 2863"/>
                <a:gd name="T73" fmla="*/ 292 h 1513"/>
                <a:gd name="T74" fmla="*/ 2543 w 2863"/>
                <a:gd name="T75" fmla="*/ 320 h 1513"/>
                <a:gd name="T76" fmla="*/ 2571 w 2863"/>
                <a:gd name="T77" fmla="*/ 362 h 1513"/>
                <a:gd name="T78" fmla="*/ 2581 w 2863"/>
                <a:gd name="T79" fmla="*/ 398 h 1513"/>
                <a:gd name="T80" fmla="*/ 2581 w 2863"/>
                <a:gd name="T81" fmla="*/ 424 h 1513"/>
                <a:gd name="T82" fmla="*/ 2571 w 2863"/>
                <a:gd name="T83" fmla="*/ 462 h 1513"/>
                <a:gd name="T84" fmla="*/ 2543 w 2863"/>
                <a:gd name="T85" fmla="*/ 504 h 1513"/>
                <a:gd name="T86" fmla="*/ 2503 w 2863"/>
                <a:gd name="T87" fmla="*/ 530 h 1513"/>
                <a:gd name="T88" fmla="*/ 2465 w 2863"/>
                <a:gd name="T89" fmla="*/ 54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63" h="1513">
                  <a:moveTo>
                    <a:pt x="2451" y="0"/>
                  </a:moveTo>
                  <a:lnTo>
                    <a:pt x="2451" y="0"/>
                  </a:lnTo>
                  <a:lnTo>
                    <a:pt x="2409" y="2"/>
                  </a:lnTo>
                  <a:lnTo>
                    <a:pt x="2369" y="8"/>
                  </a:lnTo>
                  <a:lnTo>
                    <a:pt x="2329" y="18"/>
                  </a:lnTo>
                  <a:lnTo>
                    <a:pt x="2291" y="32"/>
                  </a:lnTo>
                  <a:lnTo>
                    <a:pt x="2255" y="50"/>
                  </a:lnTo>
                  <a:lnTo>
                    <a:pt x="2221" y="70"/>
                  </a:lnTo>
                  <a:lnTo>
                    <a:pt x="2191" y="94"/>
                  </a:lnTo>
                  <a:lnTo>
                    <a:pt x="2161" y="120"/>
                  </a:lnTo>
                  <a:lnTo>
                    <a:pt x="2135" y="150"/>
                  </a:lnTo>
                  <a:lnTo>
                    <a:pt x="2111" y="182"/>
                  </a:lnTo>
                  <a:lnTo>
                    <a:pt x="2091" y="216"/>
                  </a:lnTo>
                  <a:lnTo>
                    <a:pt x="2073" y="252"/>
                  </a:lnTo>
                  <a:lnTo>
                    <a:pt x="2059" y="290"/>
                  </a:lnTo>
                  <a:lnTo>
                    <a:pt x="2049" y="328"/>
                  </a:lnTo>
                  <a:lnTo>
                    <a:pt x="2043" y="370"/>
                  </a:lnTo>
                  <a:lnTo>
                    <a:pt x="2041" y="412"/>
                  </a:lnTo>
                  <a:lnTo>
                    <a:pt x="2041" y="412"/>
                  </a:lnTo>
                  <a:lnTo>
                    <a:pt x="2041" y="442"/>
                  </a:lnTo>
                  <a:lnTo>
                    <a:pt x="2045" y="474"/>
                  </a:lnTo>
                  <a:lnTo>
                    <a:pt x="2051" y="504"/>
                  </a:lnTo>
                  <a:lnTo>
                    <a:pt x="2059" y="532"/>
                  </a:lnTo>
                  <a:lnTo>
                    <a:pt x="2069" y="560"/>
                  </a:lnTo>
                  <a:lnTo>
                    <a:pt x="2081" y="589"/>
                  </a:lnTo>
                  <a:lnTo>
                    <a:pt x="2093" y="615"/>
                  </a:lnTo>
                  <a:lnTo>
                    <a:pt x="2109" y="641"/>
                  </a:lnTo>
                  <a:lnTo>
                    <a:pt x="2127" y="663"/>
                  </a:lnTo>
                  <a:lnTo>
                    <a:pt x="2145" y="687"/>
                  </a:lnTo>
                  <a:lnTo>
                    <a:pt x="2165" y="707"/>
                  </a:lnTo>
                  <a:lnTo>
                    <a:pt x="2187" y="727"/>
                  </a:lnTo>
                  <a:lnTo>
                    <a:pt x="2211" y="745"/>
                  </a:lnTo>
                  <a:lnTo>
                    <a:pt x="2235" y="761"/>
                  </a:lnTo>
                  <a:lnTo>
                    <a:pt x="2261" y="777"/>
                  </a:lnTo>
                  <a:lnTo>
                    <a:pt x="2287" y="789"/>
                  </a:lnTo>
                  <a:lnTo>
                    <a:pt x="2287" y="1229"/>
                  </a:lnTo>
                  <a:lnTo>
                    <a:pt x="0" y="1229"/>
                  </a:lnTo>
                  <a:lnTo>
                    <a:pt x="0" y="1513"/>
                  </a:lnTo>
                  <a:lnTo>
                    <a:pt x="2569" y="1513"/>
                  </a:lnTo>
                  <a:lnTo>
                    <a:pt x="2569" y="805"/>
                  </a:lnTo>
                  <a:lnTo>
                    <a:pt x="2569" y="805"/>
                  </a:lnTo>
                  <a:lnTo>
                    <a:pt x="2601" y="795"/>
                  </a:lnTo>
                  <a:lnTo>
                    <a:pt x="2631" y="781"/>
                  </a:lnTo>
                  <a:lnTo>
                    <a:pt x="2659" y="767"/>
                  </a:lnTo>
                  <a:lnTo>
                    <a:pt x="2687" y="749"/>
                  </a:lnTo>
                  <a:lnTo>
                    <a:pt x="2713" y="729"/>
                  </a:lnTo>
                  <a:lnTo>
                    <a:pt x="2737" y="707"/>
                  </a:lnTo>
                  <a:lnTo>
                    <a:pt x="2759" y="685"/>
                  </a:lnTo>
                  <a:lnTo>
                    <a:pt x="2781" y="659"/>
                  </a:lnTo>
                  <a:lnTo>
                    <a:pt x="2799" y="633"/>
                  </a:lnTo>
                  <a:lnTo>
                    <a:pt x="2815" y="605"/>
                  </a:lnTo>
                  <a:lnTo>
                    <a:pt x="2829" y="574"/>
                  </a:lnTo>
                  <a:lnTo>
                    <a:pt x="2841" y="544"/>
                  </a:lnTo>
                  <a:lnTo>
                    <a:pt x="2851" y="512"/>
                  </a:lnTo>
                  <a:lnTo>
                    <a:pt x="2859" y="480"/>
                  </a:lnTo>
                  <a:lnTo>
                    <a:pt x="2863" y="446"/>
                  </a:lnTo>
                  <a:lnTo>
                    <a:pt x="2863" y="412"/>
                  </a:lnTo>
                  <a:lnTo>
                    <a:pt x="2863" y="412"/>
                  </a:lnTo>
                  <a:lnTo>
                    <a:pt x="2861" y="370"/>
                  </a:lnTo>
                  <a:lnTo>
                    <a:pt x="2855" y="328"/>
                  </a:lnTo>
                  <a:lnTo>
                    <a:pt x="2845" y="290"/>
                  </a:lnTo>
                  <a:lnTo>
                    <a:pt x="2831" y="252"/>
                  </a:lnTo>
                  <a:lnTo>
                    <a:pt x="2813" y="216"/>
                  </a:lnTo>
                  <a:lnTo>
                    <a:pt x="2793" y="182"/>
                  </a:lnTo>
                  <a:lnTo>
                    <a:pt x="2769" y="150"/>
                  </a:lnTo>
                  <a:lnTo>
                    <a:pt x="2743" y="120"/>
                  </a:lnTo>
                  <a:lnTo>
                    <a:pt x="2713" y="94"/>
                  </a:lnTo>
                  <a:lnTo>
                    <a:pt x="2683" y="70"/>
                  </a:lnTo>
                  <a:lnTo>
                    <a:pt x="2649" y="50"/>
                  </a:lnTo>
                  <a:lnTo>
                    <a:pt x="2613" y="32"/>
                  </a:lnTo>
                  <a:lnTo>
                    <a:pt x="2575" y="18"/>
                  </a:lnTo>
                  <a:lnTo>
                    <a:pt x="2535" y="8"/>
                  </a:lnTo>
                  <a:lnTo>
                    <a:pt x="2495" y="2"/>
                  </a:lnTo>
                  <a:lnTo>
                    <a:pt x="2451" y="0"/>
                  </a:lnTo>
                  <a:lnTo>
                    <a:pt x="2451" y="0"/>
                  </a:lnTo>
                  <a:close/>
                  <a:moveTo>
                    <a:pt x="2451" y="540"/>
                  </a:moveTo>
                  <a:lnTo>
                    <a:pt x="2451" y="540"/>
                  </a:lnTo>
                  <a:lnTo>
                    <a:pt x="2439" y="540"/>
                  </a:lnTo>
                  <a:lnTo>
                    <a:pt x="2425" y="538"/>
                  </a:lnTo>
                  <a:lnTo>
                    <a:pt x="2413" y="536"/>
                  </a:lnTo>
                  <a:lnTo>
                    <a:pt x="2401" y="530"/>
                  </a:lnTo>
                  <a:lnTo>
                    <a:pt x="2391" y="526"/>
                  </a:lnTo>
                  <a:lnTo>
                    <a:pt x="2379" y="518"/>
                  </a:lnTo>
                  <a:lnTo>
                    <a:pt x="2361" y="504"/>
                  </a:lnTo>
                  <a:lnTo>
                    <a:pt x="2345" y="484"/>
                  </a:lnTo>
                  <a:lnTo>
                    <a:pt x="2339" y="474"/>
                  </a:lnTo>
                  <a:lnTo>
                    <a:pt x="2333" y="462"/>
                  </a:lnTo>
                  <a:lnTo>
                    <a:pt x="2329" y="450"/>
                  </a:lnTo>
                  <a:lnTo>
                    <a:pt x="2325" y="438"/>
                  </a:lnTo>
                  <a:lnTo>
                    <a:pt x="2323" y="424"/>
                  </a:lnTo>
                  <a:lnTo>
                    <a:pt x="2323" y="412"/>
                  </a:lnTo>
                  <a:lnTo>
                    <a:pt x="2323" y="412"/>
                  </a:lnTo>
                  <a:lnTo>
                    <a:pt x="2323" y="398"/>
                  </a:lnTo>
                  <a:lnTo>
                    <a:pt x="2325" y="386"/>
                  </a:lnTo>
                  <a:lnTo>
                    <a:pt x="2329" y="374"/>
                  </a:lnTo>
                  <a:lnTo>
                    <a:pt x="2333" y="362"/>
                  </a:lnTo>
                  <a:lnTo>
                    <a:pt x="2339" y="350"/>
                  </a:lnTo>
                  <a:lnTo>
                    <a:pt x="2345" y="340"/>
                  </a:lnTo>
                  <a:lnTo>
                    <a:pt x="2361" y="320"/>
                  </a:lnTo>
                  <a:lnTo>
                    <a:pt x="2379" y="304"/>
                  </a:lnTo>
                  <a:lnTo>
                    <a:pt x="2391" y="298"/>
                  </a:lnTo>
                  <a:lnTo>
                    <a:pt x="2401" y="292"/>
                  </a:lnTo>
                  <a:lnTo>
                    <a:pt x="2413" y="288"/>
                  </a:lnTo>
                  <a:lnTo>
                    <a:pt x="2425" y="286"/>
                  </a:lnTo>
                  <a:lnTo>
                    <a:pt x="2439" y="284"/>
                  </a:lnTo>
                  <a:lnTo>
                    <a:pt x="2451" y="282"/>
                  </a:lnTo>
                  <a:lnTo>
                    <a:pt x="2451" y="282"/>
                  </a:lnTo>
                  <a:lnTo>
                    <a:pt x="2465" y="284"/>
                  </a:lnTo>
                  <a:lnTo>
                    <a:pt x="2477" y="286"/>
                  </a:lnTo>
                  <a:lnTo>
                    <a:pt x="2491" y="288"/>
                  </a:lnTo>
                  <a:lnTo>
                    <a:pt x="2503" y="292"/>
                  </a:lnTo>
                  <a:lnTo>
                    <a:pt x="2513" y="298"/>
                  </a:lnTo>
                  <a:lnTo>
                    <a:pt x="2525" y="304"/>
                  </a:lnTo>
                  <a:lnTo>
                    <a:pt x="2543" y="320"/>
                  </a:lnTo>
                  <a:lnTo>
                    <a:pt x="2559" y="340"/>
                  </a:lnTo>
                  <a:lnTo>
                    <a:pt x="2565" y="350"/>
                  </a:lnTo>
                  <a:lnTo>
                    <a:pt x="2571" y="362"/>
                  </a:lnTo>
                  <a:lnTo>
                    <a:pt x="2575" y="374"/>
                  </a:lnTo>
                  <a:lnTo>
                    <a:pt x="2579" y="386"/>
                  </a:lnTo>
                  <a:lnTo>
                    <a:pt x="2581" y="398"/>
                  </a:lnTo>
                  <a:lnTo>
                    <a:pt x="2581" y="412"/>
                  </a:lnTo>
                  <a:lnTo>
                    <a:pt x="2581" y="412"/>
                  </a:lnTo>
                  <a:lnTo>
                    <a:pt x="2581" y="424"/>
                  </a:lnTo>
                  <a:lnTo>
                    <a:pt x="2579" y="438"/>
                  </a:lnTo>
                  <a:lnTo>
                    <a:pt x="2575" y="450"/>
                  </a:lnTo>
                  <a:lnTo>
                    <a:pt x="2571" y="462"/>
                  </a:lnTo>
                  <a:lnTo>
                    <a:pt x="2565" y="474"/>
                  </a:lnTo>
                  <a:lnTo>
                    <a:pt x="2559" y="484"/>
                  </a:lnTo>
                  <a:lnTo>
                    <a:pt x="2543" y="504"/>
                  </a:lnTo>
                  <a:lnTo>
                    <a:pt x="2525" y="518"/>
                  </a:lnTo>
                  <a:lnTo>
                    <a:pt x="2513" y="526"/>
                  </a:lnTo>
                  <a:lnTo>
                    <a:pt x="2503" y="530"/>
                  </a:lnTo>
                  <a:lnTo>
                    <a:pt x="2491" y="536"/>
                  </a:lnTo>
                  <a:lnTo>
                    <a:pt x="2477" y="538"/>
                  </a:lnTo>
                  <a:lnTo>
                    <a:pt x="2465" y="540"/>
                  </a:lnTo>
                  <a:lnTo>
                    <a:pt x="2451" y="540"/>
                  </a:lnTo>
                  <a:lnTo>
                    <a:pt x="2451" y="5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14" name="Group 13"/>
          <p:cNvGrpSpPr/>
          <p:nvPr/>
        </p:nvGrpSpPr>
        <p:grpSpPr>
          <a:xfrm>
            <a:off x="1151154" y="3969822"/>
            <a:ext cx="658191" cy="658092"/>
            <a:chOff x="4325112" y="2272755"/>
            <a:chExt cx="720108" cy="720000"/>
          </a:xfrm>
          <a:solidFill>
            <a:srgbClr val="FFC000"/>
          </a:solidFill>
        </p:grpSpPr>
        <p:sp>
          <p:nvSpPr>
            <p:cNvPr id="15" name="Freeform 22"/>
            <p:cNvSpPr>
              <a:spLocks noEditPoints="1"/>
            </p:cNvSpPr>
            <p:nvPr/>
          </p:nvSpPr>
          <p:spPr bwMode="auto">
            <a:xfrm>
              <a:off x="4325112" y="2272755"/>
              <a:ext cx="720108" cy="720000"/>
            </a:xfrm>
            <a:custGeom>
              <a:avLst/>
              <a:gdLst>
                <a:gd name="T0" fmla="*/ 0 w 6696"/>
                <a:gd name="T1" fmla="*/ 0 h 6695"/>
                <a:gd name="T2" fmla="*/ 0 w 6696"/>
                <a:gd name="T3" fmla="*/ 6695 h 6695"/>
                <a:gd name="T4" fmla="*/ 6696 w 6696"/>
                <a:gd name="T5" fmla="*/ 6695 h 6695"/>
                <a:gd name="T6" fmla="*/ 6696 w 6696"/>
                <a:gd name="T7" fmla="*/ 0 h 6695"/>
                <a:gd name="T8" fmla="*/ 0 w 6696"/>
                <a:gd name="T9" fmla="*/ 0 h 6695"/>
                <a:gd name="T10" fmla="*/ 6410 w 6696"/>
                <a:gd name="T11" fmla="*/ 6411 h 6695"/>
                <a:gd name="T12" fmla="*/ 284 w 6696"/>
                <a:gd name="T13" fmla="*/ 6411 h 6695"/>
                <a:gd name="T14" fmla="*/ 284 w 6696"/>
                <a:gd name="T15" fmla="*/ 286 h 6695"/>
                <a:gd name="T16" fmla="*/ 6410 w 6696"/>
                <a:gd name="T17" fmla="*/ 286 h 6695"/>
                <a:gd name="T18" fmla="*/ 6410 w 6696"/>
                <a:gd name="T19"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6" h="6695">
                  <a:moveTo>
                    <a:pt x="0" y="0"/>
                  </a:moveTo>
                  <a:lnTo>
                    <a:pt x="0" y="6695"/>
                  </a:lnTo>
                  <a:lnTo>
                    <a:pt x="6696" y="6695"/>
                  </a:lnTo>
                  <a:lnTo>
                    <a:pt x="6696" y="0"/>
                  </a:lnTo>
                  <a:lnTo>
                    <a:pt x="0" y="0"/>
                  </a:lnTo>
                  <a:close/>
                  <a:moveTo>
                    <a:pt x="6410" y="6411"/>
                  </a:moveTo>
                  <a:lnTo>
                    <a:pt x="284" y="6411"/>
                  </a:lnTo>
                  <a:lnTo>
                    <a:pt x="284" y="286"/>
                  </a:lnTo>
                  <a:lnTo>
                    <a:pt x="6410" y="286"/>
                  </a:lnTo>
                  <a:lnTo>
                    <a:pt x="6410" y="6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6" name="Freeform 23"/>
            <p:cNvSpPr>
              <a:spLocks noEditPoints="1"/>
            </p:cNvSpPr>
            <p:nvPr/>
          </p:nvSpPr>
          <p:spPr bwMode="auto">
            <a:xfrm>
              <a:off x="4402113" y="2345454"/>
              <a:ext cx="570408" cy="570300"/>
            </a:xfrm>
            <a:custGeom>
              <a:avLst/>
              <a:gdLst>
                <a:gd name="T0" fmla="*/ 2244 w 5304"/>
                <a:gd name="T1" fmla="*/ 3923 h 5303"/>
                <a:gd name="T2" fmla="*/ 2946 w 5304"/>
                <a:gd name="T3" fmla="*/ 4147 h 5303"/>
                <a:gd name="T4" fmla="*/ 3570 w 5304"/>
                <a:gd name="T5" fmla="*/ 4137 h 5303"/>
                <a:gd name="T6" fmla="*/ 3958 w 5304"/>
                <a:gd name="T7" fmla="*/ 4031 h 5303"/>
                <a:gd name="T8" fmla="*/ 4324 w 5304"/>
                <a:gd name="T9" fmla="*/ 3851 h 5303"/>
                <a:gd name="T10" fmla="*/ 4656 w 5304"/>
                <a:gd name="T11" fmla="*/ 3593 h 5303"/>
                <a:gd name="T12" fmla="*/ 4896 w 5304"/>
                <a:gd name="T13" fmla="*/ 3321 h 5303"/>
                <a:gd name="T14" fmla="*/ 5106 w 5304"/>
                <a:gd name="T15" fmla="*/ 2973 h 5303"/>
                <a:gd name="T16" fmla="*/ 5242 w 5304"/>
                <a:gd name="T17" fmla="*/ 2592 h 5303"/>
                <a:gd name="T18" fmla="*/ 5302 w 5304"/>
                <a:gd name="T19" fmla="*/ 2188 h 5303"/>
                <a:gd name="T20" fmla="*/ 5290 w 5304"/>
                <a:gd name="T21" fmla="*/ 1824 h 5303"/>
                <a:gd name="T22" fmla="*/ 5200 w 5304"/>
                <a:gd name="T23" fmla="*/ 1428 h 5303"/>
                <a:gd name="T24" fmla="*/ 5036 w 5304"/>
                <a:gd name="T25" fmla="*/ 1058 h 5303"/>
                <a:gd name="T26" fmla="*/ 4800 w 5304"/>
                <a:gd name="T27" fmla="*/ 724 h 5303"/>
                <a:gd name="T28" fmla="*/ 4540 w 5304"/>
                <a:gd name="T29" fmla="*/ 470 h 5303"/>
                <a:gd name="T30" fmla="*/ 4202 w 5304"/>
                <a:gd name="T31" fmla="*/ 244 h 5303"/>
                <a:gd name="T32" fmla="*/ 3828 w 5304"/>
                <a:gd name="T33" fmla="*/ 88 h 5303"/>
                <a:gd name="T34" fmla="*/ 3428 w 5304"/>
                <a:gd name="T35" fmla="*/ 10 h 5303"/>
                <a:gd name="T36" fmla="*/ 3066 w 5304"/>
                <a:gd name="T37" fmla="*/ 4 h 5303"/>
                <a:gd name="T38" fmla="*/ 2662 w 5304"/>
                <a:gd name="T39" fmla="*/ 74 h 5303"/>
                <a:gd name="T40" fmla="*/ 2284 w 5304"/>
                <a:gd name="T41" fmla="*/ 220 h 5303"/>
                <a:gd name="T42" fmla="*/ 1940 w 5304"/>
                <a:gd name="T43" fmla="*/ 438 h 5303"/>
                <a:gd name="T44" fmla="*/ 1676 w 5304"/>
                <a:gd name="T45" fmla="*/ 684 h 5303"/>
                <a:gd name="T46" fmla="*/ 1432 w 5304"/>
                <a:gd name="T47" fmla="*/ 1014 h 5303"/>
                <a:gd name="T48" fmla="*/ 1258 w 5304"/>
                <a:gd name="T49" fmla="*/ 1380 h 5303"/>
                <a:gd name="T50" fmla="*/ 1160 w 5304"/>
                <a:gd name="T51" fmla="*/ 1774 h 5303"/>
                <a:gd name="T52" fmla="*/ 1138 w 5304"/>
                <a:gd name="T53" fmla="*/ 2178 h 5303"/>
                <a:gd name="T54" fmla="*/ 1304 w 5304"/>
                <a:gd name="T55" fmla="*/ 2901 h 5303"/>
                <a:gd name="T56" fmla="*/ 0 w 5304"/>
                <a:gd name="T57" fmla="*/ 5101 h 5303"/>
                <a:gd name="T58" fmla="*/ 2842 w 5304"/>
                <a:gd name="T59" fmla="*/ 2963 h 5303"/>
                <a:gd name="T60" fmla="*/ 3016 w 5304"/>
                <a:gd name="T61" fmla="*/ 3081 h 5303"/>
                <a:gd name="T62" fmla="*/ 3220 w 5304"/>
                <a:gd name="T63" fmla="*/ 3123 h 5303"/>
                <a:gd name="T64" fmla="*/ 3352 w 5304"/>
                <a:gd name="T65" fmla="*/ 3107 h 5303"/>
                <a:gd name="T66" fmla="*/ 3540 w 5304"/>
                <a:gd name="T67" fmla="*/ 3015 h 5303"/>
                <a:gd name="T68" fmla="*/ 4492 w 5304"/>
                <a:gd name="T69" fmla="*/ 3353 h 5303"/>
                <a:gd name="T70" fmla="*/ 3978 w 5304"/>
                <a:gd name="T71" fmla="*/ 3713 h 5303"/>
                <a:gd name="T72" fmla="*/ 3308 w 5304"/>
                <a:gd name="T73" fmla="*/ 3877 h 5303"/>
                <a:gd name="T74" fmla="*/ 2626 w 5304"/>
                <a:gd name="T75" fmla="*/ 3779 h 5303"/>
                <a:gd name="T76" fmla="*/ 2016 w 5304"/>
                <a:gd name="T77" fmla="*/ 3417 h 5303"/>
                <a:gd name="T78" fmla="*/ 2224 w 5304"/>
                <a:gd name="T79" fmla="*/ 586 h 5303"/>
                <a:gd name="T80" fmla="*/ 2868 w 5304"/>
                <a:gd name="T81" fmla="*/ 320 h 5303"/>
                <a:gd name="T82" fmla="*/ 3488 w 5304"/>
                <a:gd name="T83" fmla="*/ 304 h 5303"/>
                <a:gd name="T84" fmla="*/ 4144 w 5304"/>
                <a:gd name="T85" fmla="*/ 538 h 5303"/>
                <a:gd name="T86" fmla="*/ 4612 w 5304"/>
                <a:gd name="T87" fmla="*/ 944 h 5303"/>
                <a:gd name="T88" fmla="*/ 4942 w 5304"/>
                <a:gd name="T89" fmla="*/ 1560 h 5303"/>
                <a:gd name="T90" fmla="*/ 5018 w 5304"/>
                <a:gd name="T91" fmla="*/ 2142 h 5303"/>
                <a:gd name="T92" fmla="*/ 4942 w 5304"/>
                <a:gd name="T93" fmla="*/ 2606 h 5303"/>
                <a:gd name="T94" fmla="*/ 3740 w 5304"/>
                <a:gd name="T95" fmla="*/ 2634 h 5303"/>
                <a:gd name="T96" fmla="*/ 3606 w 5304"/>
                <a:gd name="T97" fmla="*/ 2624 h 5303"/>
                <a:gd name="T98" fmla="*/ 3468 w 5304"/>
                <a:gd name="T99" fmla="*/ 2689 h 5303"/>
                <a:gd name="T100" fmla="*/ 3292 w 5304"/>
                <a:gd name="T101" fmla="*/ 2825 h 5303"/>
                <a:gd name="T102" fmla="*/ 3106 w 5304"/>
                <a:gd name="T103" fmla="*/ 2807 h 5303"/>
                <a:gd name="T104" fmla="*/ 2942 w 5304"/>
                <a:gd name="T105" fmla="*/ 2666 h 5303"/>
                <a:gd name="T106" fmla="*/ 2798 w 5304"/>
                <a:gd name="T107" fmla="*/ 2620 h 5303"/>
                <a:gd name="T108" fmla="*/ 1634 w 5304"/>
                <a:gd name="T109" fmla="*/ 2927 h 5303"/>
                <a:gd name="T110" fmla="*/ 1470 w 5304"/>
                <a:gd name="T111" fmla="*/ 2494 h 5303"/>
                <a:gd name="T112" fmla="*/ 1422 w 5304"/>
                <a:gd name="T113" fmla="*/ 2084 h 5303"/>
                <a:gd name="T114" fmla="*/ 1558 w 5304"/>
                <a:gd name="T115" fmla="*/ 1394 h 5303"/>
                <a:gd name="T116" fmla="*/ 1950 w 5304"/>
                <a:gd name="T117" fmla="*/ 812 h 5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04" h="5303">
                  <a:moveTo>
                    <a:pt x="202" y="5303"/>
                  </a:moveTo>
                  <a:lnTo>
                    <a:pt x="1852" y="3653"/>
                  </a:lnTo>
                  <a:lnTo>
                    <a:pt x="1852" y="3653"/>
                  </a:lnTo>
                  <a:lnTo>
                    <a:pt x="1926" y="3715"/>
                  </a:lnTo>
                  <a:lnTo>
                    <a:pt x="2002" y="3773"/>
                  </a:lnTo>
                  <a:lnTo>
                    <a:pt x="2082" y="3827"/>
                  </a:lnTo>
                  <a:lnTo>
                    <a:pt x="2162" y="3877"/>
                  </a:lnTo>
                  <a:lnTo>
                    <a:pt x="2244" y="3923"/>
                  </a:lnTo>
                  <a:lnTo>
                    <a:pt x="2328" y="3965"/>
                  </a:lnTo>
                  <a:lnTo>
                    <a:pt x="2414" y="4003"/>
                  </a:lnTo>
                  <a:lnTo>
                    <a:pt x="2500" y="4037"/>
                  </a:lnTo>
                  <a:lnTo>
                    <a:pt x="2588" y="4067"/>
                  </a:lnTo>
                  <a:lnTo>
                    <a:pt x="2676" y="4093"/>
                  </a:lnTo>
                  <a:lnTo>
                    <a:pt x="2766" y="4115"/>
                  </a:lnTo>
                  <a:lnTo>
                    <a:pt x="2856" y="4133"/>
                  </a:lnTo>
                  <a:lnTo>
                    <a:pt x="2946" y="4147"/>
                  </a:lnTo>
                  <a:lnTo>
                    <a:pt x="3038" y="4157"/>
                  </a:lnTo>
                  <a:lnTo>
                    <a:pt x="3130" y="4163"/>
                  </a:lnTo>
                  <a:lnTo>
                    <a:pt x="3220" y="4165"/>
                  </a:lnTo>
                  <a:lnTo>
                    <a:pt x="3220" y="4165"/>
                  </a:lnTo>
                  <a:lnTo>
                    <a:pt x="3320" y="4163"/>
                  </a:lnTo>
                  <a:lnTo>
                    <a:pt x="3420" y="4155"/>
                  </a:lnTo>
                  <a:lnTo>
                    <a:pt x="3520" y="4143"/>
                  </a:lnTo>
                  <a:lnTo>
                    <a:pt x="3570" y="4137"/>
                  </a:lnTo>
                  <a:lnTo>
                    <a:pt x="3620" y="4127"/>
                  </a:lnTo>
                  <a:lnTo>
                    <a:pt x="3668" y="4117"/>
                  </a:lnTo>
                  <a:lnTo>
                    <a:pt x="3718" y="4105"/>
                  </a:lnTo>
                  <a:lnTo>
                    <a:pt x="3766" y="4093"/>
                  </a:lnTo>
                  <a:lnTo>
                    <a:pt x="3814" y="4079"/>
                  </a:lnTo>
                  <a:lnTo>
                    <a:pt x="3862" y="4065"/>
                  </a:lnTo>
                  <a:lnTo>
                    <a:pt x="3910" y="4049"/>
                  </a:lnTo>
                  <a:lnTo>
                    <a:pt x="3958" y="4031"/>
                  </a:lnTo>
                  <a:lnTo>
                    <a:pt x="4006" y="4013"/>
                  </a:lnTo>
                  <a:lnTo>
                    <a:pt x="4052" y="3993"/>
                  </a:lnTo>
                  <a:lnTo>
                    <a:pt x="4098" y="3973"/>
                  </a:lnTo>
                  <a:lnTo>
                    <a:pt x="4144" y="3951"/>
                  </a:lnTo>
                  <a:lnTo>
                    <a:pt x="4190" y="3927"/>
                  </a:lnTo>
                  <a:lnTo>
                    <a:pt x="4236" y="3903"/>
                  </a:lnTo>
                  <a:lnTo>
                    <a:pt x="4280" y="3877"/>
                  </a:lnTo>
                  <a:lnTo>
                    <a:pt x="4324" y="3851"/>
                  </a:lnTo>
                  <a:lnTo>
                    <a:pt x="4368" y="3823"/>
                  </a:lnTo>
                  <a:lnTo>
                    <a:pt x="4410" y="3793"/>
                  </a:lnTo>
                  <a:lnTo>
                    <a:pt x="4454" y="3763"/>
                  </a:lnTo>
                  <a:lnTo>
                    <a:pt x="4496" y="3731"/>
                  </a:lnTo>
                  <a:lnTo>
                    <a:pt x="4536" y="3699"/>
                  </a:lnTo>
                  <a:lnTo>
                    <a:pt x="4576" y="3665"/>
                  </a:lnTo>
                  <a:lnTo>
                    <a:pt x="4616" y="3629"/>
                  </a:lnTo>
                  <a:lnTo>
                    <a:pt x="4656" y="3593"/>
                  </a:lnTo>
                  <a:lnTo>
                    <a:pt x="4694" y="3555"/>
                  </a:lnTo>
                  <a:lnTo>
                    <a:pt x="4694" y="3555"/>
                  </a:lnTo>
                  <a:lnTo>
                    <a:pt x="4730" y="3519"/>
                  </a:lnTo>
                  <a:lnTo>
                    <a:pt x="4766" y="3481"/>
                  </a:lnTo>
                  <a:lnTo>
                    <a:pt x="4800" y="3441"/>
                  </a:lnTo>
                  <a:lnTo>
                    <a:pt x="4834" y="3403"/>
                  </a:lnTo>
                  <a:lnTo>
                    <a:pt x="4866" y="3363"/>
                  </a:lnTo>
                  <a:lnTo>
                    <a:pt x="4896" y="3321"/>
                  </a:lnTo>
                  <a:lnTo>
                    <a:pt x="4928" y="3279"/>
                  </a:lnTo>
                  <a:lnTo>
                    <a:pt x="4956" y="3237"/>
                  </a:lnTo>
                  <a:lnTo>
                    <a:pt x="4984" y="3195"/>
                  </a:lnTo>
                  <a:lnTo>
                    <a:pt x="5010" y="3151"/>
                  </a:lnTo>
                  <a:lnTo>
                    <a:pt x="5036" y="3107"/>
                  </a:lnTo>
                  <a:lnTo>
                    <a:pt x="5060" y="3063"/>
                  </a:lnTo>
                  <a:lnTo>
                    <a:pt x="5084" y="3019"/>
                  </a:lnTo>
                  <a:lnTo>
                    <a:pt x="5106" y="2973"/>
                  </a:lnTo>
                  <a:lnTo>
                    <a:pt x="5128" y="2927"/>
                  </a:lnTo>
                  <a:lnTo>
                    <a:pt x="5148" y="2881"/>
                  </a:lnTo>
                  <a:lnTo>
                    <a:pt x="5166" y="2833"/>
                  </a:lnTo>
                  <a:lnTo>
                    <a:pt x="5184" y="2785"/>
                  </a:lnTo>
                  <a:lnTo>
                    <a:pt x="5200" y="2737"/>
                  </a:lnTo>
                  <a:lnTo>
                    <a:pt x="5216" y="2689"/>
                  </a:lnTo>
                  <a:lnTo>
                    <a:pt x="5230" y="2642"/>
                  </a:lnTo>
                  <a:lnTo>
                    <a:pt x="5242" y="2592"/>
                  </a:lnTo>
                  <a:lnTo>
                    <a:pt x="5254" y="2542"/>
                  </a:lnTo>
                  <a:lnTo>
                    <a:pt x="5264" y="2492"/>
                  </a:lnTo>
                  <a:lnTo>
                    <a:pt x="5274" y="2442"/>
                  </a:lnTo>
                  <a:lnTo>
                    <a:pt x="5282" y="2392"/>
                  </a:lnTo>
                  <a:lnTo>
                    <a:pt x="5290" y="2342"/>
                  </a:lnTo>
                  <a:lnTo>
                    <a:pt x="5294" y="2290"/>
                  </a:lnTo>
                  <a:lnTo>
                    <a:pt x="5300" y="2238"/>
                  </a:lnTo>
                  <a:lnTo>
                    <a:pt x="5302" y="2188"/>
                  </a:lnTo>
                  <a:lnTo>
                    <a:pt x="5304" y="2136"/>
                  </a:lnTo>
                  <a:lnTo>
                    <a:pt x="5304" y="2084"/>
                  </a:lnTo>
                  <a:lnTo>
                    <a:pt x="5304" y="2084"/>
                  </a:lnTo>
                  <a:lnTo>
                    <a:pt x="5304" y="2032"/>
                  </a:lnTo>
                  <a:lnTo>
                    <a:pt x="5302" y="1980"/>
                  </a:lnTo>
                  <a:lnTo>
                    <a:pt x="5300" y="1928"/>
                  </a:lnTo>
                  <a:lnTo>
                    <a:pt x="5294" y="1876"/>
                  </a:lnTo>
                  <a:lnTo>
                    <a:pt x="5290" y="1824"/>
                  </a:lnTo>
                  <a:lnTo>
                    <a:pt x="5282" y="1774"/>
                  </a:lnTo>
                  <a:lnTo>
                    <a:pt x="5274" y="1724"/>
                  </a:lnTo>
                  <a:lnTo>
                    <a:pt x="5264" y="1674"/>
                  </a:lnTo>
                  <a:lnTo>
                    <a:pt x="5254" y="1624"/>
                  </a:lnTo>
                  <a:lnTo>
                    <a:pt x="5242" y="1574"/>
                  </a:lnTo>
                  <a:lnTo>
                    <a:pt x="5230" y="1524"/>
                  </a:lnTo>
                  <a:lnTo>
                    <a:pt x="5216" y="1476"/>
                  </a:lnTo>
                  <a:lnTo>
                    <a:pt x="5200" y="1428"/>
                  </a:lnTo>
                  <a:lnTo>
                    <a:pt x="5184" y="1380"/>
                  </a:lnTo>
                  <a:lnTo>
                    <a:pt x="5166" y="1332"/>
                  </a:lnTo>
                  <a:lnTo>
                    <a:pt x="5148" y="1286"/>
                  </a:lnTo>
                  <a:lnTo>
                    <a:pt x="5128" y="1238"/>
                  </a:lnTo>
                  <a:lnTo>
                    <a:pt x="5106" y="1192"/>
                  </a:lnTo>
                  <a:lnTo>
                    <a:pt x="5084" y="1146"/>
                  </a:lnTo>
                  <a:lnTo>
                    <a:pt x="5060" y="1102"/>
                  </a:lnTo>
                  <a:lnTo>
                    <a:pt x="5036" y="1058"/>
                  </a:lnTo>
                  <a:lnTo>
                    <a:pt x="5010" y="1014"/>
                  </a:lnTo>
                  <a:lnTo>
                    <a:pt x="4984" y="970"/>
                  </a:lnTo>
                  <a:lnTo>
                    <a:pt x="4956" y="928"/>
                  </a:lnTo>
                  <a:lnTo>
                    <a:pt x="4928" y="886"/>
                  </a:lnTo>
                  <a:lnTo>
                    <a:pt x="4896" y="844"/>
                  </a:lnTo>
                  <a:lnTo>
                    <a:pt x="4866" y="804"/>
                  </a:lnTo>
                  <a:lnTo>
                    <a:pt x="4834" y="762"/>
                  </a:lnTo>
                  <a:lnTo>
                    <a:pt x="4800" y="724"/>
                  </a:lnTo>
                  <a:lnTo>
                    <a:pt x="4766" y="684"/>
                  </a:lnTo>
                  <a:lnTo>
                    <a:pt x="4730" y="646"/>
                  </a:lnTo>
                  <a:lnTo>
                    <a:pt x="4694" y="610"/>
                  </a:lnTo>
                  <a:lnTo>
                    <a:pt x="4694" y="610"/>
                  </a:lnTo>
                  <a:lnTo>
                    <a:pt x="4658" y="574"/>
                  </a:lnTo>
                  <a:lnTo>
                    <a:pt x="4620" y="538"/>
                  </a:lnTo>
                  <a:lnTo>
                    <a:pt x="4580" y="504"/>
                  </a:lnTo>
                  <a:lnTo>
                    <a:pt x="4540" y="470"/>
                  </a:lnTo>
                  <a:lnTo>
                    <a:pt x="4500" y="438"/>
                  </a:lnTo>
                  <a:lnTo>
                    <a:pt x="4460" y="406"/>
                  </a:lnTo>
                  <a:lnTo>
                    <a:pt x="4418" y="376"/>
                  </a:lnTo>
                  <a:lnTo>
                    <a:pt x="4376" y="348"/>
                  </a:lnTo>
                  <a:lnTo>
                    <a:pt x="4334" y="320"/>
                  </a:lnTo>
                  <a:lnTo>
                    <a:pt x="4290" y="294"/>
                  </a:lnTo>
                  <a:lnTo>
                    <a:pt x="4246" y="268"/>
                  </a:lnTo>
                  <a:lnTo>
                    <a:pt x="4202" y="244"/>
                  </a:lnTo>
                  <a:lnTo>
                    <a:pt x="4156" y="220"/>
                  </a:lnTo>
                  <a:lnTo>
                    <a:pt x="4112" y="198"/>
                  </a:lnTo>
                  <a:lnTo>
                    <a:pt x="4066" y="176"/>
                  </a:lnTo>
                  <a:lnTo>
                    <a:pt x="4018" y="156"/>
                  </a:lnTo>
                  <a:lnTo>
                    <a:pt x="3972" y="138"/>
                  </a:lnTo>
                  <a:lnTo>
                    <a:pt x="3924" y="120"/>
                  </a:lnTo>
                  <a:lnTo>
                    <a:pt x="3876" y="104"/>
                  </a:lnTo>
                  <a:lnTo>
                    <a:pt x="3828" y="88"/>
                  </a:lnTo>
                  <a:lnTo>
                    <a:pt x="3780" y="74"/>
                  </a:lnTo>
                  <a:lnTo>
                    <a:pt x="3730" y="62"/>
                  </a:lnTo>
                  <a:lnTo>
                    <a:pt x="3680" y="50"/>
                  </a:lnTo>
                  <a:lnTo>
                    <a:pt x="3630" y="40"/>
                  </a:lnTo>
                  <a:lnTo>
                    <a:pt x="3580" y="30"/>
                  </a:lnTo>
                  <a:lnTo>
                    <a:pt x="3530" y="22"/>
                  </a:lnTo>
                  <a:lnTo>
                    <a:pt x="3478" y="14"/>
                  </a:lnTo>
                  <a:lnTo>
                    <a:pt x="3428" y="10"/>
                  </a:lnTo>
                  <a:lnTo>
                    <a:pt x="3376" y="4"/>
                  </a:lnTo>
                  <a:lnTo>
                    <a:pt x="3324" y="2"/>
                  </a:lnTo>
                  <a:lnTo>
                    <a:pt x="3272" y="0"/>
                  </a:lnTo>
                  <a:lnTo>
                    <a:pt x="3220" y="0"/>
                  </a:lnTo>
                  <a:lnTo>
                    <a:pt x="3220" y="0"/>
                  </a:lnTo>
                  <a:lnTo>
                    <a:pt x="3168" y="0"/>
                  </a:lnTo>
                  <a:lnTo>
                    <a:pt x="3116" y="2"/>
                  </a:lnTo>
                  <a:lnTo>
                    <a:pt x="3066" y="4"/>
                  </a:lnTo>
                  <a:lnTo>
                    <a:pt x="3014" y="10"/>
                  </a:lnTo>
                  <a:lnTo>
                    <a:pt x="2962" y="14"/>
                  </a:lnTo>
                  <a:lnTo>
                    <a:pt x="2912" y="22"/>
                  </a:lnTo>
                  <a:lnTo>
                    <a:pt x="2862" y="30"/>
                  </a:lnTo>
                  <a:lnTo>
                    <a:pt x="2812" y="40"/>
                  </a:lnTo>
                  <a:lnTo>
                    <a:pt x="2762" y="50"/>
                  </a:lnTo>
                  <a:lnTo>
                    <a:pt x="2712" y="62"/>
                  </a:lnTo>
                  <a:lnTo>
                    <a:pt x="2662" y="74"/>
                  </a:lnTo>
                  <a:lnTo>
                    <a:pt x="2614" y="88"/>
                  </a:lnTo>
                  <a:lnTo>
                    <a:pt x="2566" y="104"/>
                  </a:lnTo>
                  <a:lnTo>
                    <a:pt x="2518" y="120"/>
                  </a:lnTo>
                  <a:lnTo>
                    <a:pt x="2470" y="138"/>
                  </a:lnTo>
                  <a:lnTo>
                    <a:pt x="2422" y="156"/>
                  </a:lnTo>
                  <a:lnTo>
                    <a:pt x="2376" y="176"/>
                  </a:lnTo>
                  <a:lnTo>
                    <a:pt x="2330" y="198"/>
                  </a:lnTo>
                  <a:lnTo>
                    <a:pt x="2284" y="220"/>
                  </a:lnTo>
                  <a:lnTo>
                    <a:pt x="2240" y="244"/>
                  </a:lnTo>
                  <a:lnTo>
                    <a:pt x="2196" y="268"/>
                  </a:lnTo>
                  <a:lnTo>
                    <a:pt x="2152" y="294"/>
                  </a:lnTo>
                  <a:lnTo>
                    <a:pt x="2108" y="320"/>
                  </a:lnTo>
                  <a:lnTo>
                    <a:pt x="2066" y="348"/>
                  </a:lnTo>
                  <a:lnTo>
                    <a:pt x="2024" y="376"/>
                  </a:lnTo>
                  <a:lnTo>
                    <a:pt x="1982" y="406"/>
                  </a:lnTo>
                  <a:lnTo>
                    <a:pt x="1940" y="438"/>
                  </a:lnTo>
                  <a:lnTo>
                    <a:pt x="1900" y="470"/>
                  </a:lnTo>
                  <a:lnTo>
                    <a:pt x="1862" y="504"/>
                  </a:lnTo>
                  <a:lnTo>
                    <a:pt x="1822" y="538"/>
                  </a:lnTo>
                  <a:lnTo>
                    <a:pt x="1784" y="574"/>
                  </a:lnTo>
                  <a:lnTo>
                    <a:pt x="1748" y="610"/>
                  </a:lnTo>
                  <a:lnTo>
                    <a:pt x="1748" y="610"/>
                  </a:lnTo>
                  <a:lnTo>
                    <a:pt x="1710" y="646"/>
                  </a:lnTo>
                  <a:lnTo>
                    <a:pt x="1676" y="684"/>
                  </a:lnTo>
                  <a:lnTo>
                    <a:pt x="1642" y="724"/>
                  </a:lnTo>
                  <a:lnTo>
                    <a:pt x="1608" y="762"/>
                  </a:lnTo>
                  <a:lnTo>
                    <a:pt x="1576" y="804"/>
                  </a:lnTo>
                  <a:lnTo>
                    <a:pt x="1544" y="844"/>
                  </a:lnTo>
                  <a:lnTo>
                    <a:pt x="1514" y="886"/>
                  </a:lnTo>
                  <a:lnTo>
                    <a:pt x="1486" y="928"/>
                  </a:lnTo>
                  <a:lnTo>
                    <a:pt x="1458" y="970"/>
                  </a:lnTo>
                  <a:lnTo>
                    <a:pt x="1432" y="1014"/>
                  </a:lnTo>
                  <a:lnTo>
                    <a:pt x="1406" y="1058"/>
                  </a:lnTo>
                  <a:lnTo>
                    <a:pt x="1382" y="1102"/>
                  </a:lnTo>
                  <a:lnTo>
                    <a:pt x="1358" y="1146"/>
                  </a:lnTo>
                  <a:lnTo>
                    <a:pt x="1336" y="1192"/>
                  </a:lnTo>
                  <a:lnTo>
                    <a:pt x="1314" y="1238"/>
                  </a:lnTo>
                  <a:lnTo>
                    <a:pt x="1294" y="1286"/>
                  </a:lnTo>
                  <a:lnTo>
                    <a:pt x="1276" y="1332"/>
                  </a:lnTo>
                  <a:lnTo>
                    <a:pt x="1258" y="1380"/>
                  </a:lnTo>
                  <a:lnTo>
                    <a:pt x="1242" y="1428"/>
                  </a:lnTo>
                  <a:lnTo>
                    <a:pt x="1226" y="1476"/>
                  </a:lnTo>
                  <a:lnTo>
                    <a:pt x="1212" y="1524"/>
                  </a:lnTo>
                  <a:lnTo>
                    <a:pt x="1200" y="1574"/>
                  </a:lnTo>
                  <a:lnTo>
                    <a:pt x="1188" y="1624"/>
                  </a:lnTo>
                  <a:lnTo>
                    <a:pt x="1176" y="1674"/>
                  </a:lnTo>
                  <a:lnTo>
                    <a:pt x="1168" y="1724"/>
                  </a:lnTo>
                  <a:lnTo>
                    <a:pt x="1160" y="1774"/>
                  </a:lnTo>
                  <a:lnTo>
                    <a:pt x="1152" y="1824"/>
                  </a:lnTo>
                  <a:lnTo>
                    <a:pt x="1146" y="1876"/>
                  </a:lnTo>
                  <a:lnTo>
                    <a:pt x="1142" y="1928"/>
                  </a:lnTo>
                  <a:lnTo>
                    <a:pt x="1140" y="1980"/>
                  </a:lnTo>
                  <a:lnTo>
                    <a:pt x="1138" y="2032"/>
                  </a:lnTo>
                  <a:lnTo>
                    <a:pt x="1136" y="2084"/>
                  </a:lnTo>
                  <a:lnTo>
                    <a:pt x="1136" y="2084"/>
                  </a:lnTo>
                  <a:lnTo>
                    <a:pt x="1138" y="2178"/>
                  </a:lnTo>
                  <a:lnTo>
                    <a:pt x="1146" y="2272"/>
                  </a:lnTo>
                  <a:lnTo>
                    <a:pt x="1156" y="2366"/>
                  </a:lnTo>
                  <a:lnTo>
                    <a:pt x="1170" y="2458"/>
                  </a:lnTo>
                  <a:lnTo>
                    <a:pt x="1188" y="2550"/>
                  </a:lnTo>
                  <a:lnTo>
                    <a:pt x="1212" y="2640"/>
                  </a:lnTo>
                  <a:lnTo>
                    <a:pt x="1238" y="2727"/>
                  </a:lnTo>
                  <a:lnTo>
                    <a:pt x="1268" y="2815"/>
                  </a:lnTo>
                  <a:lnTo>
                    <a:pt x="1304" y="2901"/>
                  </a:lnTo>
                  <a:lnTo>
                    <a:pt x="1342" y="2985"/>
                  </a:lnTo>
                  <a:lnTo>
                    <a:pt x="1384" y="3067"/>
                  </a:lnTo>
                  <a:lnTo>
                    <a:pt x="1430" y="3149"/>
                  </a:lnTo>
                  <a:lnTo>
                    <a:pt x="1480" y="3227"/>
                  </a:lnTo>
                  <a:lnTo>
                    <a:pt x="1532" y="3305"/>
                  </a:lnTo>
                  <a:lnTo>
                    <a:pt x="1590" y="3379"/>
                  </a:lnTo>
                  <a:lnTo>
                    <a:pt x="1650" y="3451"/>
                  </a:lnTo>
                  <a:lnTo>
                    <a:pt x="0" y="5101"/>
                  </a:lnTo>
                  <a:lnTo>
                    <a:pt x="202" y="5303"/>
                  </a:lnTo>
                  <a:close/>
                  <a:moveTo>
                    <a:pt x="1950" y="3353"/>
                  </a:moveTo>
                  <a:lnTo>
                    <a:pt x="1950" y="3353"/>
                  </a:lnTo>
                  <a:lnTo>
                    <a:pt x="1888" y="3291"/>
                  </a:lnTo>
                  <a:lnTo>
                    <a:pt x="1832" y="3223"/>
                  </a:lnTo>
                  <a:lnTo>
                    <a:pt x="2788" y="2907"/>
                  </a:lnTo>
                  <a:lnTo>
                    <a:pt x="2842" y="2963"/>
                  </a:lnTo>
                  <a:lnTo>
                    <a:pt x="2842" y="2963"/>
                  </a:lnTo>
                  <a:lnTo>
                    <a:pt x="2862" y="2981"/>
                  </a:lnTo>
                  <a:lnTo>
                    <a:pt x="2882" y="2999"/>
                  </a:lnTo>
                  <a:lnTo>
                    <a:pt x="2902" y="3015"/>
                  </a:lnTo>
                  <a:lnTo>
                    <a:pt x="2924" y="3031"/>
                  </a:lnTo>
                  <a:lnTo>
                    <a:pt x="2946" y="3045"/>
                  </a:lnTo>
                  <a:lnTo>
                    <a:pt x="2968" y="3059"/>
                  </a:lnTo>
                  <a:lnTo>
                    <a:pt x="2992" y="3071"/>
                  </a:lnTo>
                  <a:lnTo>
                    <a:pt x="3016" y="3081"/>
                  </a:lnTo>
                  <a:lnTo>
                    <a:pt x="3040" y="3091"/>
                  </a:lnTo>
                  <a:lnTo>
                    <a:pt x="3064" y="3099"/>
                  </a:lnTo>
                  <a:lnTo>
                    <a:pt x="3090" y="3107"/>
                  </a:lnTo>
                  <a:lnTo>
                    <a:pt x="3116" y="3111"/>
                  </a:lnTo>
                  <a:lnTo>
                    <a:pt x="3142" y="3117"/>
                  </a:lnTo>
                  <a:lnTo>
                    <a:pt x="3168" y="3119"/>
                  </a:lnTo>
                  <a:lnTo>
                    <a:pt x="3194" y="3121"/>
                  </a:lnTo>
                  <a:lnTo>
                    <a:pt x="3220" y="3123"/>
                  </a:lnTo>
                  <a:lnTo>
                    <a:pt x="3220" y="3123"/>
                  </a:lnTo>
                  <a:lnTo>
                    <a:pt x="3220" y="3123"/>
                  </a:lnTo>
                  <a:lnTo>
                    <a:pt x="3220" y="3123"/>
                  </a:lnTo>
                  <a:lnTo>
                    <a:pt x="3248" y="3121"/>
                  </a:lnTo>
                  <a:lnTo>
                    <a:pt x="3274" y="3119"/>
                  </a:lnTo>
                  <a:lnTo>
                    <a:pt x="3300" y="3117"/>
                  </a:lnTo>
                  <a:lnTo>
                    <a:pt x="3326" y="3111"/>
                  </a:lnTo>
                  <a:lnTo>
                    <a:pt x="3352" y="3107"/>
                  </a:lnTo>
                  <a:lnTo>
                    <a:pt x="3378" y="3099"/>
                  </a:lnTo>
                  <a:lnTo>
                    <a:pt x="3402" y="3091"/>
                  </a:lnTo>
                  <a:lnTo>
                    <a:pt x="3426" y="3081"/>
                  </a:lnTo>
                  <a:lnTo>
                    <a:pt x="3450" y="3071"/>
                  </a:lnTo>
                  <a:lnTo>
                    <a:pt x="3474" y="3059"/>
                  </a:lnTo>
                  <a:lnTo>
                    <a:pt x="3496" y="3045"/>
                  </a:lnTo>
                  <a:lnTo>
                    <a:pt x="3518" y="3031"/>
                  </a:lnTo>
                  <a:lnTo>
                    <a:pt x="3540" y="3015"/>
                  </a:lnTo>
                  <a:lnTo>
                    <a:pt x="3560" y="2999"/>
                  </a:lnTo>
                  <a:lnTo>
                    <a:pt x="3580" y="2981"/>
                  </a:lnTo>
                  <a:lnTo>
                    <a:pt x="3600" y="2963"/>
                  </a:lnTo>
                  <a:lnTo>
                    <a:pt x="3654" y="2907"/>
                  </a:lnTo>
                  <a:lnTo>
                    <a:pt x="4610" y="3223"/>
                  </a:lnTo>
                  <a:lnTo>
                    <a:pt x="4610" y="3223"/>
                  </a:lnTo>
                  <a:lnTo>
                    <a:pt x="4554" y="3291"/>
                  </a:lnTo>
                  <a:lnTo>
                    <a:pt x="4492" y="3353"/>
                  </a:lnTo>
                  <a:lnTo>
                    <a:pt x="4492" y="3353"/>
                  </a:lnTo>
                  <a:lnTo>
                    <a:pt x="4426" y="3417"/>
                  </a:lnTo>
                  <a:lnTo>
                    <a:pt x="4356" y="3477"/>
                  </a:lnTo>
                  <a:lnTo>
                    <a:pt x="4284" y="3533"/>
                  </a:lnTo>
                  <a:lnTo>
                    <a:pt x="4210" y="3583"/>
                  </a:lnTo>
                  <a:lnTo>
                    <a:pt x="4136" y="3631"/>
                  </a:lnTo>
                  <a:lnTo>
                    <a:pt x="4058" y="3675"/>
                  </a:lnTo>
                  <a:lnTo>
                    <a:pt x="3978" y="3713"/>
                  </a:lnTo>
                  <a:lnTo>
                    <a:pt x="3898" y="3749"/>
                  </a:lnTo>
                  <a:lnTo>
                    <a:pt x="3816" y="3779"/>
                  </a:lnTo>
                  <a:lnTo>
                    <a:pt x="3734" y="3805"/>
                  </a:lnTo>
                  <a:lnTo>
                    <a:pt x="3650" y="3829"/>
                  </a:lnTo>
                  <a:lnTo>
                    <a:pt x="3564" y="3847"/>
                  </a:lnTo>
                  <a:lnTo>
                    <a:pt x="3480" y="3861"/>
                  </a:lnTo>
                  <a:lnTo>
                    <a:pt x="3394" y="3871"/>
                  </a:lnTo>
                  <a:lnTo>
                    <a:pt x="3308" y="3877"/>
                  </a:lnTo>
                  <a:lnTo>
                    <a:pt x="3220" y="3879"/>
                  </a:lnTo>
                  <a:lnTo>
                    <a:pt x="3134" y="3877"/>
                  </a:lnTo>
                  <a:lnTo>
                    <a:pt x="3048" y="3871"/>
                  </a:lnTo>
                  <a:lnTo>
                    <a:pt x="2962" y="3861"/>
                  </a:lnTo>
                  <a:lnTo>
                    <a:pt x="2878" y="3847"/>
                  </a:lnTo>
                  <a:lnTo>
                    <a:pt x="2792" y="3829"/>
                  </a:lnTo>
                  <a:lnTo>
                    <a:pt x="2708" y="3805"/>
                  </a:lnTo>
                  <a:lnTo>
                    <a:pt x="2626" y="3779"/>
                  </a:lnTo>
                  <a:lnTo>
                    <a:pt x="2544" y="3749"/>
                  </a:lnTo>
                  <a:lnTo>
                    <a:pt x="2464" y="3713"/>
                  </a:lnTo>
                  <a:lnTo>
                    <a:pt x="2384" y="3675"/>
                  </a:lnTo>
                  <a:lnTo>
                    <a:pt x="2306" y="3631"/>
                  </a:lnTo>
                  <a:lnTo>
                    <a:pt x="2230" y="3583"/>
                  </a:lnTo>
                  <a:lnTo>
                    <a:pt x="2158" y="3533"/>
                  </a:lnTo>
                  <a:lnTo>
                    <a:pt x="2086" y="3477"/>
                  </a:lnTo>
                  <a:lnTo>
                    <a:pt x="2016" y="3417"/>
                  </a:lnTo>
                  <a:lnTo>
                    <a:pt x="1950" y="3353"/>
                  </a:lnTo>
                  <a:lnTo>
                    <a:pt x="1950" y="3353"/>
                  </a:lnTo>
                  <a:close/>
                  <a:moveTo>
                    <a:pt x="1950" y="812"/>
                  </a:moveTo>
                  <a:lnTo>
                    <a:pt x="1950" y="812"/>
                  </a:lnTo>
                  <a:lnTo>
                    <a:pt x="2014" y="750"/>
                  </a:lnTo>
                  <a:lnTo>
                    <a:pt x="2082" y="692"/>
                  </a:lnTo>
                  <a:lnTo>
                    <a:pt x="2152" y="636"/>
                  </a:lnTo>
                  <a:lnTo>
                    <a:pt x="2224" y="586"/>
                  </a:lnTo>
                  <a:lnTo>
                    <a:pt x="2298" y="538"/>
                  </a:lnTo>
                  <a:lnTo>
                    <a:pt x="2374" y="496"/>
                  </a:lnTo>
                  <a:lnTo>
                    <a:pt x="2452" y="456"/>
                  </a:lnTo>
                  <a:lnTo>
                    <a:pt x="2532" y="420"/>
                  </a:lnTo>
                  <a:lnTo>
                    <a:pt x="2614" y="390"/>
                  </a:lnTo>
                  <a:lnTo>
                    <a:pt x="2696" y="362"/>
                  </a:lnTo>
                  <a:lnTo>
                    <a:pt x="2782" y="338"/>
                  </a:lnTo>
                  <a:lnTo>
                    <a:pt x="2868" y="320"/>
                  </a:lnTo>
                  <a:lnTo>
                    <a:pt x="2954" y="304"/>
                  </a:lnTo>
                  <a:lnTo>
                    <a:pt x="3042" y="294"/>
                  </a:lnTo>
                  <a:lnTo>
                    <a:pt x="3132" y="286"/>
                  </a:lnTo>
                  <a:lnTo>
                    <a:pt x="3220" y="284"/>
                  </a:lnTo>
                  <a:lnTo>
                    <a:pt x="3220" y="284"/>
                  </a:lnTo>
                  <a:lnTo>
                    <a:pt x="3310" y="286"/>
                  </a:lnTo>
                  <a:lnTo>
                    <a:pt x="3400" y="294"/>
                  </a:lnTo>
                  <a:lnTo>
                    <a:pt x="3488" y="304"/>
                  </a:lnTo>
                  <a:lnTo>
                    <a:pt x="3574" y="320"/>
                  </a:lnTo>
                  <a:lnTo>
                    <a:pt x="3660" y="338"/>
                  </a:lnTo>
                  <a:lnTo>
                    <a:pt x="3744" y="362"/>
                  </a:lnTo>
                  <a:lnTo>
                    <a:pt x="3828" y="390"/>
                  </a:lnTo>
                  <a:lnTo>
                    <a:pt x="3910" y="420"/>
                  </a:lnTo>
                  <a:lnTo>
                    <a:pt x="3990" y="456"/>
                  </a:lnTo>
                  <a:lnTo>
                    <a:pt x="4068" y="496"/>
                  </a:lnTo>
                  <a:lnTo>
                    <a:pt x="4144" y="538"/>
                  </a:lnTo>
                  <a:lnTo>
                    <a:pt x="4218" y="586"/>
                  </a:lnTo>
                  <a:lnTo>
                    <a:pt x="4290" y="636"/>
                  </a:lnTo>
                  <a:lnTo>
                    <a:pt x="4360" y="692"/>
                  </a:lnTo>
                  <a:lnTo>
                    <a:pt x="4428" y="750"/>
                  </a:lnTo>
                  <a:lnTo>
                    <a:pt x="4492" y="812"/>
                  </a:lnTo>
                  <a:lnTo>
                    <a:pt x="4492" y="812"/>
                  </a:lnTo>
                  <a:lnTo>
                    <a:pt x="4554" y="876"/>
                  </a:lnTo>
                  <a:lnTo>
                    <a:pt x="4612" y="944"/>
                  </a:lnTo>
                  <a:lnTo>
                    <a:pt x="4668" y="1014"/>
                  </a:lnTo>
                  <a:lnTo>
                    <a:pt x="4718" y="1086"/>
                  </a:lnTo>
                  <a:lnTo>
                    <a:pt x="4766" y="1160"/>
                  </a:lnTo>
                  <a:lnTo>
                    <a:pt x="4808" y="1236"/>
                  </a:lnTo>
                  <a:lnTo>
                    <a:pt x="4848" y="1314"/>
                  </a:lnTo>
                  <a:lnTo>
                    <a:pt x="4884" y="1394"/>
                  </a:lnTo>
                  <a:lnTo>
                    <a:pt x="4914" y="1476"/>
                  </a:lnTo>
                  <a:lnTo>
                    <a:pt x="4942" y="1560"/>
                  </a:lnTo>
                  <a:lnTo>
                    <a:pt x="4966" y="1644"/>
                  </a:lnTo>
                  <a:lnTo>
                    <a:pt x="4984" y="1730"/>
                  </a:lnTo>
                  <a:lnTo>
                    <a:pt x="5000" y="1816"/>
                  </a:lnTo>
                  <a:lnTo>
                    <a:pt x="5010" y="1904"/>
                  </a:lnTo>
                  <a:lnTo>
                    <a:pt x="5018" y="1994"/>
                  </a:lnTo>
                  <a:lnTo>
                    <a:pt x="5020" y="2084"/>
                  </a:lnTo>
                  <a:lnTo>
                    <a:pt x="5020" y="2084"/>
                  </a:lnTo>
                  <a:lnTo>
                    <a:pt x="5018" y="2142"/>
                  </a:lnTo>
                  <a:lnTo>
                    <a:pt x="5016" y="2202"/>
                  </a:lnTo>
                  <a:lnTo>
                    <a:pt x="5010" y="2262"/>
                  </a:lnTo>
                  <a:lnTo>
                    <a:pt x="5004" y="2320"/>
                  </a:lnTo>
                  <a:lnTo>
                    <a:pt x="4994" y="2378"/>
                  </a:lnTo>
                  <a:lnTo>
                    <a:pt x="4984" y="2436"/>
                  </a:lnTo>
                  <a:lnTo>
                    <a:pt x="4972" y="2494"/>
                  </a:lnTo>
                  <a:lnTo>
                    <a:pt x="4958" y="2550"/>
                  </a:lnTo>
                  <a:lnTo>
                    <a:pt x="4942" y="2606"/>
                  </a:lnTo>
                  <a:lnTo>
                    <a:pt x="4924" y="2662"/>
                  </a:lnTo>
                  <a:lnTo>
                    <a:pt x="4904" y="2715"/>
                  </a:lnTo>
                  <a:lnTo>
                    <a:pt x="4882" y="2769"/>
                  </a:lnTo>
                  <a:lnTo>
                    <a:pt x="4858" y="2823"/>
                  </a:lnTo>
                  <a:lnTo>
                    <a:pt x="4834" y="2875"/>
                  </a:lnTo>
                  <a:lnTo>
                    <a:pt x="4808" y="2927"/>
                  </a:lnTo>
                  <a:lnTo>
                    <a:pt x="4778" y="2979"/>
                  </a:lnTo>
                  <a:lnTo>
                    <a:pt x="3740" y="2634"/>
                  </a:lnTo>
                  <a:lnTo>
                    <a:pt x="3740" y="2634"/>
                  </a:lnTo>
                  <a:lnTo>
                    <a:pt x="3720" y="2630"/>
                  </a:lnTo>
                  <a:lnTo>
                    <a:pt x="3702" y="2624"/>
                  </a:lnTo>
                  <a:lnTo>
                    <a:pt x="3682" y="2622"/>
                  </a:lnTo>
                  <a:lnTo>
                    <a:pt x="3662" y="2620"/>
                  </a:lnTo>
                  <a:lnTo>
                    <a:pt x="3644" y="2620"/>
                  </a:lnTo>
                  <a:lnTo>
                    <a:pt x="3624" y="2622"/>
                  </a:lnTo>
                  <a:lnTo>
                    <a:pt x="3606" y="2624"/>
                  </a:lnTo>
                  <a:lnTo>
                    <a:pt x="3586" y="2628"/>
                  </a:lnTo>
                  <a:lnTo>
                    <a:pt x="3568" y="2634"/>
                  </a:lnTo>
                  <a:lnTo>
                    <a:pt x="3550" y="2640"/>
                  </a:lnTo>
                  <a:lnTo>
                    <a:pt x="3532" y="2648"/>
                  </a:lnTo>
                  <a:lnTo>
                    <a:pt x="3516" y="2656"/>
                  </a:lnTo>
                  <a:lnTo>
                    <a:pt x="3498" y="2666"/>
                  </a:lnTo>
                  <a:lnTo>
                    <a:pt x="3484" y="2677"/>
                  </a:lnTo>
                  <a:lnTo>
                    <a:pt x="3468" y="2689"/>
                  </a:lnTo>
                  <a:lnTo>
                    <a:pt x="3454" y="2703"/>
                  </a:lnTo>
                  <a:lnTo>
                    <a:pt x="3394" y="2763"/>
                  </a:lnTo>
                  <a:lnTo>
                    <a:pt x="3394" y="2763"/>
                  </a:lnTo>
                  <a:lnTo>
                    <a:pt x="3376" y="2779"/>
                  </a:lnTo>
                  <a:lnTo>
                    <a:pt x="3358" y="2795"/>
                  </a:lnTo>
                  <a:lnTo>
                    <a:pt x="3336" y="2807"/>
                  </a:lnTo>
                  <a:lnTo>
                    <a:pt x="3314" y="2817"/>
                  </a:lnTo>
                  <a:lnTo>
                    <a:pt x="3292" y="2825"/>
                  </a:lnTo>
                  <a:lnTo>
                    <a:pt x="3268" y="2829"/>
                  </a:lnTo>
                  <a:lnTo>
                    <a:pt x="3244" y="2833"/>
                  </a:lnTo>
                  <a:lnTo>
                    <a:pt x="3220" y="2835"/>
                  </a:lnTo>
                  <a:lnTo>
                    <a:pt x="3196" y="2833"/>
                  </a:lnTo>
                  <a:lnTo>
                    <a:pt x="3174" y="2829"/>
                  </a:lnTo>
                  <a:lnTo>
                    <a:pt x="3150" y="2825"/>
                  </a:lnTo>
                  <a:lnTo>
                    <a:pt x="3128" y="2817"/>
                  </a:lnTo>
                  <a:lnTo>
                    <a:pt x="3106" y="2807"/>
                  </a:lnTo>
                  <a:lnTo>
                    <a:pt x="3084" y="2795"/>
                  </a:lnTo>
                  <a:lnTo>
                    <a:pt x="3066" y="2779"/>
                  </a:lnTo>
                  <a:lnTo>
                    <a:pt x="3048" y="2763"/>
                  </a:lnTo>
                  <a:lnTo>
                    <a:pt x="2988" y="2703"/>
                  </a:lnTo>
                  <a:lnTo>
                    <a:pt x="2988" y="2703"/>
                  </a:lnTo>
                  <a:lnTo>
                    <a:pt x="2974" y="2689"/>
                  </a:lnTo>
                  <a:lnTo>
                    <a:pt x="2958" y="2677"/>
                  </a:lnTo>
                  <a:lnTo>
                    <a:pt x="2942" y="2666"/>
                  </a:lnTo>
                  <a:lnTo>
                    <a:pt x="2926" y="2656"/>
                  </a:lnTo>
                  <a:lnTo>
                    <a:pt x="2910" y="2648"/>
                  </a:lnTo>
                  <a:lnTo>
                    <a:pt x="2892" y="2640"/>
                  </a:lnTo>
                  <a:lnTo>
                    <a:pt x="2874" y="2634"/>
                  </a:lnTo>
                  <a:lnTo>
                    <a:pt x="2856" y="2628"/>
                  </a:lnTo>
                  <a:lnTo>
                    <a:pt x="2836" y="2624"/>
                  </a:lnTo>
                  <a:lnTo>
                    <a:pt x="2818" y="2622"/>
                  </a:lnTo>
                  <a:lnTo>
                    <a:pt x="2798" y="2620"/>
                  </a:lnTo>
                  <a:lnTo>
                    <a:pt x="2780" y="2620"/>
                  </a:lnTo>
                  <a:lnTo>
                    <a:pt x="2760" y="2622"/>
                  </a:lnTo>
                  <a:lnTo>
                    <a:pt x="2740" y="2624"/>
                  </a:lnTo>
                  <a:lnTo>
                    <a:pt x="2722" y="2628"/>
                  </a:lnTo>
                  <a:lnTo>
                    <a:pt x="2704" y="2634"/>
                  </a:lnTo>
                  <a:lnTo>
                    <a:pt x="1664" y="2979"/>
                  </a:lnTo>
                  <a:lnTo>
                    <a:pt x="1664" y="2979"/>
                  </a:lnTo>
                  <a:lnTo>
                    <a:pt x="1634" y="2927"/>
                  </a:lnTo>
                  <a:lnTo>
                    <a:pt x="1608" y="2875"/>
                  </a:lnTo>
                  <a:lnTo>
                    <a:pt x="1582" y="2823"/>
                  </a:lnTo>
                  <a:lnTo>
                    <a:pt x="1560" y="2769"/>
                  </a:lnTo>
                  <a:lnTo>
                    <a:pt x="1538" y="2715"/>
                  </a:lnTo>
                  <a:lnTo>
                    <a:pt x="1518" y="2662"/>
                  </a:lnTo>
                  <a:lnTo>
                    <a:pt x="1500" y="2606"/>
                  </a:lnTo>
                  <a:lnTo>
                    <a:pt x="1484" y="2550"/>
                  </a:lnTo>
                  <a:lnTo>
                    <a:pt x="1470" y="2494"/>
                  </a:lnTo>
                  <a:lnTo>
                    <a:pt x="1458" y="2436"/>
                  </a:lnTo>
                  <a:lnTo>
                    <a:pt x="1446" y="2378"/>
                  </a:lnTo>
                  <a:lnTo>
                    <a:pt x="1438" y="2320"/>
                  </a:lnTo>
                  <a:lnTo>
                    <a:pt x="1432" y="2262"/>
                  </a:lnTo>
                  <a:lnTo>
                    <a:pt x="1426" y="2202"/>
                  </a:lnTo>
                  <a:lnTo>
                    <a:pt x="1424" y="2142"/>
                  </a:lnTo>
                  <a:lnTo>
                    <a:pt x="1422" y="2084"/>
                  </a:lnTo>
                  <a:lnTo>
                    <a:pt x="1422" y="2084"/>
                  </a:lnTo>
                  <a:lnTo>
                    <a:pt x="1424" y="1994"/>
                  </a:lnTo>
                  <a:lnTo>
                    <a:pt x="1430" y="1904"/>
                  </a:lnTo>
                  <a:lnTo>
                    <a:pt x="1442" y="1816"/>
                  </a:lnTo>
                  <a:lnTo>
                    <a:pt x="1456" y="1730"/>
                  </a:lnTo>
                  <a:lnTo>
                    <a:pt x="1476" y="1644"/>
                  </a:lnTo>
                  <a:lnTo>
                    <a:pt x="1500" y="1560"/>
                  </a:lnTo>
                  <a:lnTo>
                    <a:pt x="1526" y="1476"/>
                  </a:lnTo>
                  <a:lnTo>
                    <a:pt x="1558" y="1394"/>
                  </a:lnTo>
                  <a:lnTo>
                    <a:pt x="1594" y="1314"/>
                  </a:lnTo>
                  <a:lnTo>
                    <a:pt x="1634" y="1236"/>
                  </a:lnTo>
                  <a:lnTo>
                    <a:pt x="1676" y="1160"/>
                  </a:lnTo>
                  <a:lnTo>
                    <a:pt x="1724" y="1086"/>
                  </a:lnTo>
                  <a:lnTo>
                    <a:pt x="1774" y="1014"/>
                  </a:lnTo>
                  <a:lnTo>
                    <a:pt x="1828" y="944"/>
                  </a:lnTo>
                  <a:lnTo>
                    <a:pt x="1888" y="876"/>
                  </a:lnTo>
                  <a:lnTo>
                    <a:pt x="1950" y="812"/>
                  </a:lnTo>
                  <a:lnTo>
                    <a:pt x="1950" y="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7" name="Freeform 24"/>
            <p:cNvSpPr>
              <a:spLocks noEditPoints="1"/>
            </p:cNvSpPr>
            <p:nvPr/>
          </p:nvSpPr>
          <p:spPr bwMode="auto">
            <a:xfrm>
              <a:off x="4671185" y="2414927"/>
              <a:ext cx="154432" cy="208848"/>
            </a:xfrm>
            <a:custGeom>
              <a:avLst/>
              <a:gdLst>
                <a:gd name="T0" fmla="*/ 798 w 1436"/>
                <a:gd name="T1" fmla="*/ 1938 h 1942"/>
                <a:gd name="T2" fmla="*/ 936 w 1436"/>
                <a:gd name="T3" fmla="*/ 1896 h 1942"/>
                <a:gd name="T4" fmla="*/ 1050 w 1436"/>
                <a:gd name="T5" fmla="*/ 1824 h 1942"/>
                <a:gd name="T6" fmla="*/ 1200 w 1436"/>
                <a:gd name="T7" fmla="*/ 1676 h 1942"/>
                <a:gd name="T8" fmla="*/ 1280 w 1436"/>
                <a:gd name="T9" fmla="*/ 1564 h 1942"/>
                <a:gd name="T10" fmla="*/ 1362 w 1436"/>
                <a:gd name="T11" fmla="*/ 1374 h 1942"/>
                <a:gd name="T12" fmla="*/ 1414 w 1436"/>
                <a:gd name="T13" fmla="*/ 1140 h 1942"/>
                <a:gd name="T14" fmla="*/ 1436 w 1436"/>
                <a:gd name="T15" fmla="*/ 862 h 1942"/>
                <a:gd name="T16" fmla="*/ 1434 w 1436"/>
                <a:gd name="T17" fmla="*/ 706 h 1942"/>
                <a:gd name="T18" fmla="*/ 1404 w 1436"/>
                <a:gd name="T19" fmla="*/ 552 h 1942"/>
                <a:gd name="T20" fmla="*/ 1350 w 1436"/>
                <a:gd name="T21" fmla="*/ 412 h 1942"/>
                <a:gd name="T22" fmla="*/ 1272 w 1436"/>
                <a:gd name="T23" fmla="*/ 286 h 1942"/>
                <a:gd name="T24" fmla="*/ 1176 w 1436"/>
                <a:gd name="T25" fmla="*/ 178 h 1942"/>
                <a:gd name="T26" fmla="*/ 1060 w 1436"/>
                <a:gd name="T27" fmla="*/ 94 h 1942"/>
                <a:gd name="T28" fmla="*/ 932 w 1436"/>
                <a:gd name="T29" fmla="*/ 34 h 1942"/>
                <a:gd name="T30" fmla="*/ 792 w 1436"/>
                <a:gd name="T31" fmla="*/ 4 h 1942"/>
                <a:gd name="T32" fmla="*/ 682 w 1436"/>
                <a:gd name="T33" fmla="*/ 0 h 1942"/>
                <a:gd name="T34" fmla="*/ 540 w 1436"/>
                <a:gd name="T35" fmla="*/ 24 h 1942"/>
                <a:gd name="T36" fmla="*/ 408 w 1436"/>
                <a:gd name="T37" fmla="*/ 76 h 1942"/>
                <a:gd name="T38" fmla="*/ 290 w 1436"/>
                <a:gd name="T39" fmla="*/ 156 h 1942"/>
                <a:gd name="T40" fmla="*/ 188 w 1436"/>
                <a:gd name="T41" fmla="*/ 258 h 1942"/>
                <a:gd name="T42" fmla="*/ 104 w 1436"/>
                <a:gd name="T43" fmla="*/ 378 h 1942"/>
                <a:gd name="T44" fmla="*/ 44 w 1436"/>
                <a:gd name="T45" fmla="*/ 516 h 1942"/>
                <a:gd name="T46" fmla="*/ 10 w 1436"/>
                <a:gd name="T47" fmla="*/ 666 h 1942"/>
                <a:gd name="T48" fmla="*/ 0 w 1436"/>
                <a:gd name="T49" fmla="*/ 786 h 1942"/>
                <a:gd name="T50" fmla="*/ 16 w 1436"/>
                <a:gd name="T51" fmla="*/ 1076 h 1942"/>
                <a:gd name="T52" fmla="*/ 60 w 1436"/>
                <a:gd name="T53" fmla="*/ 1320 h 1942"/>
                <a:gd name="T54" fmla="*/ 134 w 1436"/>
                <a:gd name="T55" fmla="*/ 1522 h 1942"/>
                <a:gd name="T56" fmla="*/ 238 w 1436"/>
                <a:gd name="T57" fmla="*/ 1676 h 1942"/>
                <a:gd name="T58" fmla="*/ 362 w 1436"/>
                <a:gd name="T59" fmla="*/ 1802 h 1942"/>
                <a:gd name="T60" fmla="*/ 472 w 1436"/>
                <a:gd name="T61" fmla="*/ 1882 h 1942"/>
                <a:gd name="T62" fmla="*/ 602 w 1436"/>
                <a:gd name="T63" fmla="*/ 1930 h 1942"/>
                <a:gd name="T64" fmla="*/ 718 w 1436"/>
                <a:gd name="T65" fmla="*/ 1942 h 1942"/>
                <a:gd name="T66" fmla="*/ 762 w 1436"/>
                <a:gd name="T67" fmla="*/ 288 h 1942"/>
                <a:gd name="T68" fmla="*/ 848 w 1436"/>
                <a:gd name="T69" fmla="*/ 308 h 1942"/>
                <a:gd name="T70" fmla="*/ 994 w 1436"/>
                <a:gd name="T71" fmla="*/ 400 h 1942"/>
                <a:gd name="T72" fmla="*/ 1098 w 1436"/>
                <a:gd name="T73" fmla="*/ 548 h 1942"/>
                <a:gd name="T74" fmla="*/ 1148 w 1436"/>
                <a:gd name="T75" fmla="*/ 734 h 1942"/>
                <a:gd name="T76" fmla="*/ 1148 w 1436"/>
                <a:gd name="T77" fmla="*/ 906 h 1942"/>
                <a:gd name="T78" fmla="*/ 1128 w 1436"/>
                <a:gd name="T79" fmla="*/ 1122 h 1942"/>
                <a:gd name="T80" fmla="*/ 1086 w 1436"/>
                <a:gd name="T81" fmla="*/ 1300 h 1942"/>
                <a:gd name="T82" fmla="*/ 1024 w 1436"/>
                <a:gd name="T83" fmla="*/ 1436 h 1942"/>
                <a:gd name="T84" fmla="*/ 942 w 1436"/>
                <a:gd name="T85" fmla="*/ 1534 h 1942"/>
                <a:gd name="T86" fmla="*/ 822 w 1436"/>
                <a:gd name="T87" fmla="*/ 1634 h 1942"/>
                <a:gd name="T88" fmla="*/ 750 w 1436"/>
                <a:gd name="T89" fmla="*/ 1656 h 1942"/>
                <a:gd name="T90" fmla="*/ 660 w 1436"/>
                <a:gd name="T91" fmla="*/ 1650 h 1942"/>
                <a:gd name="T92" fmla="*/ 602 w 1436"/>
                <a:gd name="T93" fmla="*/ 1626 h 1942"/>
                <a:gd name="T94" fmla="*/ 450 w 1436"/>
                <a:gd name="T95" fmla="*/ 1486 h 1942"/>
                <a:gd name="T96" fmla="*/ 396 w 1436"/>
                <a:gd name="T97" fmla="*/ 1406 h 1942"/>
                <a:gd name="T98" fmla="*/ 340 w 1436"/>
                <a:gd name="T99" fmla="*/ 1260 h 1942"/>
                <a:gd name="T100" fmla="*/ 304 w 1436"/>
                <a:gd name="T101" fmla="*/ 1072 h 1942"/>
                <a:gd name="T102" fmla="*/ 288 w 1436"/>
                <a:gd name="T103" fmla="*/ 848 h 1942"/>
                <a:gd name="T104" fmla="*/ 296 w 1436"/>
                <a:gd name="T105" fmla="*/ 684 h 1942"/>
                <a:gd name="T106" fmla="*/ 360 w 1436"/>
                <a:gd name="T107" fmla="*/ 506 h 1942"/>
                <a:gd name="T108" fmla="*/ 478 w 1436"/>
                <a:gd name="T109" fmla="*/ 370 h 1942"/>
                <a:gd name="T110" fmla="*/ 610 w 1436"/>
                <a:gd name="T111" fmla="*/ 300 h 1942"/>
                <a:gd name="T112" fmla="*/ 696 w 1436"/>
                <a:gd name="T113" fmla="*/ 286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6" h="1942">
                  <a:moveTo>
                    <a:pt x="718" y="1942"/>
                  </a:moveTo>
                  <a:lnTo>
                    <a:pt x="718" y="1942"/>
                  </a:lnTo>
                  <a:lnTo>
                    <a:pt x="760" y="1942"/>
                  </a:lnTo>
                  <a:lnTo>
                    <a:pt x="798" y="1938"/>
                  </a:lnTo>
                  <a:lnTo>
                    <a:pt x="836" y="1930"/>
                  </a:lnTo>
                  <a:lnTo>
                    <a:pt x="870" y="1922"/>
                  </a:lnTo>
                  <a:lnTo>
                    <a:pt x="904" y="1910"/>
                  </a:lnTo>
                  <a:lnTo>
                    <a:pt x="936" y="1896"/>
                  </a:lnTo>
                  <a:lnTo>
                    <a:pt x="966" y="1882"/>
                  </a:lnTo>
                  <a:lnTo>
                    <a:pt x="994" y="1864"/>
                  </a:lnTo>
                  <a:lnTo>
                    <a:pt x="1022" y="1846"/>
                  </a:lnTo>
                  <a:lnTo>
                    <a:pt x="1050" y="1824"/>
                  </a:lnTo>
                  <a:lnTo>
                    <a:pt x="1076" y="1802"/>
                  </a:lnTo>
                  <a:lnTo>
                    <a:pt x="1102" y="1780"/>
                  </a:lnTo>
                  <a:lnTo>
                    <a:pt x="1150" y="1730"/>
                  </a:lnTo>
                  <a:lnTo>
                    <a:pt x="1200" y="1676"/>
                  </a:lnTo>
                  <a:lnTo>
                    <a:pt x="1200" y="1676"/>
                  </a:lnTo>
                  <a:lnTo>
                    <a:pt x="1228" y="1642"/>
                  </a:lnTo>
                  <a:lnTo>
                    <a:pt x="1256" y="1604"/>
                  </a:lnTo>
                  <a:lnTo>
                    <a:pt x="1280" y="1564"/>
                  </a:lnTo>
                  <a:lnTo>
                    <a:pt x="1304" y="1522"/>
                  </a:lnTo>
                  <a:lnTo>
                    <a:pt x="1324" y="1476"/>
                  </a:lnTo>
                  <a:lnTo>
                    <a:pt x="1344" y="1426"/>
                  </a:lnTo>
                  <a:lnTo>
                    <a:pt x="1362" y="1374"/>
                  </a:lnTo>
                  <a:lnTo>
                    <a:pt x="1378" y="1320"/>
                  </a:lnTo>
                  <a:lnTo>
                    <a:pt x="1392" y="1264"/>
                  </a:lnTo>
                  <a:lnTo>
                    <a:pt x="1404" y="1204"/>
                  </a:lnTo>
                  <a:lnTo>
                    <a:pt x="1414" y="1140"/>
                  </a:lnTo>
                  <a:lnTo>
                    <a:pt x="1422" y="1076"/>
                  </a:lnTo>
                  <a:lnTo>
                    <a:pt x="1428" y="1006"/>
                  </a:lnTo>
                  <a:lnTo>
                    <a:pt x="1434" y="936"/>
                  </a:lnTo>
                  <a:lnTo>
                    <a:pt x="1436" y="862"/>
                  </a:lnTo>
                  <a:lnTo>
                    <a:pt x="1436" y="786"/>
                  </a:lnTo>
                  <a:lnTo>
                    <a:pt x="1436" y="786"/>
                  </a:lnTo>
                  <a:lnTo>
                    <a:pt x="1436" y="746"/>
                  </a:lnTo>
                  <a:lnTo>
                    <a:pt x="1434" y="706"/>
                  </a:lnTo>
                  <a:lnTo>
                    <a:pt x="1428" y="666"/>
                  </a:lnTo>
                  <a:lnTo>
                    <a:pt x="1422" y="628"/>
                  </a:lnTo>
                  <a:lnTo>
                    <a:pt x="1414" y="590"/>
                  </a:lnTo>
                  <a:lnTo>
                    <a:pt x="1404" y="552"/>
                  </a:lnTo>
                  <a:lnTo>
                    <a:pt x="1394" y="516"/>
                  </a:lnTo>
                  <a:lnTo>
                    <a:pt x="1380" y="480"/>
                  </a:lnTo>
                  <a:lnTo>
                    <a:pt x="1366" y="444"/>
                  </a:lnTo>
                  <a:lnTo>
                    <a:pt x="1350" y="412"/>
                  </a:lnTo>
                  <a:lnTo>
                    <a:pt x="1332" y="378"/>
                  </a:lnTo>
                  <a:lnTo>
                    <a:pt x="1314" y="346"/>
                  </a:lnTo>
                  <a:lnTo>
                    <a:pt x="1294" y="316"/>
                  </a:lnTo>
                  <a:lnTo>
                    <a:pt x="1272" y="286"/>
                  </a:lnTo>
                  <a:lnTo>
                    <a:pt x="1250" y="258"/>
                  </a:lnTo>
                  <a:lnTo>
                    <a:pt x="1226" y="230"/>
                  </a:lnTo>
                  <a:lnTo>
                    <a:pt x="1202" y="204"/>
                  </a:lnTo>
                  <a:lnTo>
                    <a:pt x="1176" y="178"/>
                  </a:lnTo>
                  <a:lnTo>
                    <a:pt x="1148" y="156"/>
                  </a:lnTo>
                  <a:lnTo>
                    <a:pt x="1120" y="134"/>
                  </a:lnTo>
                  <a:lnTo>
                    <a:pt x="1090" y="114"/>
                  </a:lnTo>
                  <a:lnTo>
                    <a:pt x="1060" y="94"/>
                  </a:lnTo>
                  <a:lnTo>
                    <a:pt x="1030" y="76"/>
                  </a:lnTo>
                  <a:lnTo>
                    <a:pt x="998" y="60"/>
                  </a:lnTo>
                  <a:lnTo>
                    <a:pt x="966" y="46"/>
                  </a:lnTo>
                  <a:lnTo>
                    <a:pt x="932" y="34"/>
                  </a:lnTo>
                  <a:lnTo>
                    <a:pt x="898" y="24"/>
                  </a:lnTo>
                  <a:lnTo>
                    <a:pt x="864" y="16"/>
                  </a:lnTo>
                  <a:lnTo>
                    <a:pt x="828" y="8"/>
                  </a:lnTo>
                  <a:lnTo>
                    <a:pt x="792" y="4"/>
                  </a:lnTo>
                  <a:lnTo>
                    <a:pt x="756" y="0"/>
                  </a:lnTo>
                  <a:lnTo>
                    <a:pt x="718" y="0"/>
                  </a:lnTo>
                  <a:lnTo>
                    <a:pt x="718" y="0"/>
                  </a:lnTo>
                  <a:lnTo>
                    <a:pt x="682" y="0"/>
                  </a:lnTo>
                  <a:lnTo>
                    <a:pt x="646" y="4"/>
                  </a:lnTo>
                  <a:lnTo>
                    <a:pt x="610" y="8"/>
                  </a:lnTo>
                  <a:lnTo>
                    <a:pt x="574" y="16"/>
                  </a:lnTo>
                  <a:lnTo>
                    <a:pt x="540" y="24"/>
                  </a:lnTo>
                  <a:lnTo>
                    <a:pt x="506" y="34"/>
                  </a:lnTo>
                  <a:lnTo>
                    <a:pt x="472" y="46"/>
                  </a:lnTo>
                  <a:lnTo>
                    <a:pt x="440" y="60"/>
                  </a:lnTo>
                  <a:lnTo>
                    <a:pt x="408" y="76"/>
                  </a:lnTo>
                  <a:lnTo>
                    <a:pt x="376" y="94"/>
                  </a:lnTo>
                  <a:lnTo>
                    <a:pt x="346" y="114"/>
                  </a:lnTo>
                  <a:lnTo>
                    <a:pt x="318" y="134"/>
                  </a:lnTo>
                  <a:lnTo>
                    <a:pt x="290" y="156"/>
                  </a:lnTo>
                  <a:lnTo>
                    <a:pt x="262" y="178"/>
                  </a:lnTo>
                  <a:lnTo>
                    <a:pt x="236" y="204"/>
                  </a:lnTo>
                  <a:lnTo>
                    <a:pt x="212" y="230"/>
                  </a:lnTo>
                  <a:lnTo>
                    <a:pt x="188" y="258"/>
                  </a:lnTo>
                  <a:lnTo>
                    <a:pt x="166" y="286"/>
                  </a:lnTo>
                  <a:lnTo>
                    <a:pt x="144" y="316"/>
                  </a:lnTo>
                  <a:lnTo>
                    <a:pt x="124" y="346"/>
                  </a:lnTo>
                  <a:lnTo>
                    <a:pt x="104" y="378"/>
                  </a:lnTo>
                  <a:lnTo>
                    <a:pt x="88" y="412"/>
                  </a:lnTo>
                  <a:lnTo>
                    <a:pt x="72" y="444"/>
                  </a:lnTo>
                  <a:lnTo>
                    <a:pt x="58" y="480"/>
                  </a:lnTo>
                  <a:lnTo>
                    <a:pt x="44" y="516"/>
                  </a:lnTo>
                  <a:lnTo>
                    <a:pt x="34" y="552"/>
                  </a:lnTo>
                  <a:lnTo>
                    <a:pt x="24" y="590"/>
                  </a:lnTo>
                  <a:lnTo>
                    <a:pt x="16" y="628"/>
                  </a:lnTo>
                  <a:lnTo>
                    <a:pt x="10" y="666"/>
                  </a:lnTo>
                  <a:lnTo>
                    <a:pt x="4" y="706"/>
                  </a:lnTo>
                  <a:lnTo>
                    <a:pt x="2" y="746"/>
                  </a:lnTo>
                  <a:lnTo>
                    <a:pt x="0" y="786"/>
                  </a:lnTo>
                  <a:lnTo>
                    <a:pt x="0" y="786"/>
                  </a:lnTo>
                  <a:lnTo>
                    <a:pt x="2" y="862"/>
                  </a:lnTo>
                  <a:lnTo>
                    <a:pt x="4" y="936"/>
                  </a:lnTo>
                  <a:lnTo>
                    <a:pt x="10" y="1006"/>
                  </a:lnTo>
                  <a:lnTo>
                    <a:pt x="16" y="1076"/>
                  </a:lnTo>
                  <a:lnTo>
                    <a:pt x="24" y="1140"/>
                  </a:lnTo>
                  <a:lnTo>
                    <a:pt x="34" y="1204"/>
                  </a:lnTo>
                  <a:lnTo>
                    <a:pt x="46" y="1264"/>
                  </a:lnTo>
                  <a:lnTo>
                    <a:pt x="60" y="1320"/>
                  </a:lnTo>
                  <a:lnTo>
                    <a:pt x="76" y="1374"/>
                  </a:lnTo>
                  <a:lnTo>
                    <a:pt x="94" y="1426"/>
                  </a:lnTo>
                  <a:lnTo>
                    <a:pt x="114" y="1476"/>
                  </a:lnTo>
                  <a:lnTo>
                    <a:pt x="134" y="1522"/>
                  </a:lnTo>
                  <a:lnTo>
                    <a:pt x="158" y="1564"/>
                  </a:lnTo>
                  <a:lnTo>
                    <a:pt x="182" y="1604"/>
                  </a:lnTo>
                  <a:lnTo>
                    <a:pt x="210" y="1642"/>
                  </a:lnTo>
                  <a:lnTo>
                    <a:pt x="238" y="1676"/>
                  </a:lnTo>
                  <a:lnTo>
                    <a:pt x="238" y="1676"/>
                  </a:lnTo>
                  <a:lnTo>
                    <a:pt x="286" y="1730"/>
                  </a:lnTo>
                  <a:lnTo>
                    <a:pt x="336" y="1780"/>
                  </a:lnTo>
                  <a:lnTo>
                    <a:pt x="362" y="1802"/>
                  </a:lnTo>
                  <a:lnTo>
                    <a:pt x="388" y="1824"/>
                  </a:lnTo>
                  <a:lnTo>
                    <a:pt x="416" y="1846"/>
                  </a:lnTo>
                  <a:lnTo>
                    <a:pt x="442" y="1864"/>
                  </a:lnTo>
                  <a:lnTo>
                    <a:pt x="472" y="1882"/>
                  </a:lnTo>
                  <a:lnTo>
                    <a:pt x="502" y="1896"/>
                  </a:lnTo>
                  <a:lnTo>
                    <a:pt x="534" y="1910"/>
                  </a:lnTo>
                  <a:lnTo>
                    <a:pt x="568" y="1922"/>
                  </a:lnTo>
                  <a:lnTo>
                    <a:pt x="602" y="1930"/>
                  </a:lnTo>
                  <a:lnTo>
                    <a:pt x="638" y="1938"/>
                  </a:lnTo>
                  <a:lnTo>
                    <a:pt x="678" y="1942"/>
                  </a:lnTo>
                  <a:lnTo>
                    <a:pt x="718" y="1942"/>
                  </a:lnTo>
                  <a:lnTo>
                    <a:pt x="718" y="1942"/>
                  </a:lnTo>
                  <a:close/>
                  <a:moveTo>
                    <a:pt x="718" y="284"/>
                  </a:moveTo>
                  <a:lnTo>
                    <a:pt x="718" y="284"/>
                  </a:lnTo>
                  <a:lnTo>
                    <a:pt x="742" y="286"/>
                  </a:lnTo>
                  <a:lnTo>
                    <a:pt x="762" y="288"/>
                  </a:lnTo>
                  <a:lnTo>
                    <a:pt x="784" y="290"/>
                  </a:lnTo>
                  <a:lnTo>
                    <a:pt x="806" y="294"/>
                  </a:lnTo>
                  <a:lnTo>
                    <a:pt x="826" y="300"/>
                  </a:lnTo>
                  <a:lnTo>
                    <a:pt x="848" y="308"/>
                  </a:lnTo>
                  <a:lnTo>
                    <a:pt x="886" y="324"/>
                  </a:lnTo>
                  <a:lnTo>
                    <a:pt x="924" y="346"/>
                  </a:lnTo>
                  <a:lnTo>
                    <a:pt x="960" y="370"/>
                  </a:lnTo>
                  <a:lnTo>
                    <a:pt x="994" y="400"/>
                  </a:lnTo>
                  <a:lnTo>
                    <a:pt x="1024" y="432"/>
                  </a:lnTo>
                  <a:lnTo>
                    <a:pt x="1052" y="468"/>
                  </a:lnTo>
                  <a:lnTo>
                    <a:pt x="1078" y="506"/>
                  </a:lnTo>
                  <a:lnTo>
                    <a:pt x="1098" y="548"/>
                  </a:lnTo>
                  <a:lnTo>
                    <a:pt x="1118" y="590"/>
                  </a:lnTo>
                  <a:lnTo>
                    <a:pt x="1132" y="636"/>
                  </a:lnTo>
                  <a:lnTo>
                    <a:pt x="1142" y="684"/>
                  </a:lnTo>
                  <a:lnTo>
                    <a:pt x="1148" y="734"/>
                  </a:lnTo>
                  <a:lnTo>
                    <a:pt x="1152" y="786"/>
                  </a:lnTo>
                  <a:lnTo>
                    <a:pt x="1152" y="786"/>
                  </a:lnTo>
                  <a:lnTo>
                    <a:pt x="1150" y="848"/>
                  </a:lnTo>
                  <a:lnTo>
                    <a:pt x="1148" y="906"/>
                  </a:lnTo>
                  <a:lnTo>
                    <a:pt x="1146" y="964"/>
                  </a:lnTo>
                  <a:lnTo>
                    <a:pt x="1140" y="1018"/>
                  </a:lnTo>
                  <a:lnTo>
                    <a:pt x="1134" y="1072"/>
                  </a:lnTo>
                  <a:lnTo>
                    <a:pt x="1128" y="1122"/>
                  </a:lnTo>
                  <a:lnTo>
                    <a:pt x="1118" y="1170"/>
                  </a:lnTo>
                  <a:lnTo>
                    <a:pt x="1108" y="1216"/>
                  </a:lnTo>
                  <a:lnTo>
                    <a:pt x="1098" y="1260"/>
                  </a:lnTo>
                  <a:lnTo>
                    <a:pt x="1086" y="1300"/>
                  </a:lnTo>
                  <a:lnTo>
                    <a:pt x="1072" y="1338"/>
                  </a:lnTo>
                  <a:lnTo>
                    <a:pt x="1058" y="1374"/>
                  </a:lnTo>
                  <a:lnTo>
                    <a:pt x="1042" y="1406"/>
                  </a:lnTo>
                  <a:lnTo>
                    <a:pt x="1024" y="1436"/>
                  </a:lnTo>
                  <a:lnTo>
                    <a:pt x="1006" y="1462"/>
                  </a:lnTo>
                  <a:lnTo>
                    <a:pt x="986" y="1486"/>
                  </a:lnTo>
                  <a:lnTo>
                    <a:pt x="986" y="1486"/>
                  </a:lnTo>
                  <a:lnTo>
                    <a:pt x="942" y="1534"/>
                  </a:lnTo>
                  <a:lnTo>
                    <a:pt x="902" y="1574"/>
                  </a:lnTo>
                  <a:lnTo>
                    <a:pt x="868" y="1604"/>
                  </a:lnTo>
                  <a:lnTo>
                    <a:pt x="836" y="1626"/>
                  </a:lnTo>
                  <a:lnTo>
                    <a:pt x="822" y="1634"/>
                  </a:lnTo>
                  <a:lnTo>
                    <a:pt x="806" y="1642"/>
                  </a:lnTo>
                  <a:lnTo>
                    <a:pt x="792" y="1646"/>
                  </a:lnTo>
                  <a:lnTo>
                    <a:pt x="778" y="1650"/>
                  </a:lnTo>
                  <a:lnTo>
                    <a:pt x="750" y="1656"/>
                  </a:lnTo>
                  <a:lnTo>
                    <a:pt x="718" y="1656"/>
                  </a:lnTo>
                  <a:lnTo>
                    <a:pt x="718" y="1656"/>
                  </a:lnTo>
                  <a:lnTo>
                    <a:pt x="688" y="1656"/>
                  </a:lnTo>
                  <a:lnTo>
                    <a:pt x="660" y="1650"/>
                  </a:lnTo>
                  <a:lnTo>
                    <a:pt x="646" y="1646"/>
                  </a:lnTo>
                  <a:lnTo>
                    <a:pt x="630" y="1642"/>
                  </a:lnTo>
                  <a:lnTo>
                    <a:pt x="616" y="1634"/>
                  </a:lnTo>
                  <a:lnTo>
                    <a:pt x="602" y="1626"/>
                  </a:lnTo>
                  <a:lnTo>
                    <a:pt x="570" y="1604"/>
                  </a:lnTo>
                  <a:lnTo>
                    <a:pt x="536" y="1574"/>
                  </a:lnTo>
                  <a:lnTo>
                    <a:pt x="496" y="1534"/>
                  </a:lnTo>
                  <a:lnTo>
                    <a:pt x="450" y="1486"/>
                  </a:lnTo>
                  <a:lnTo>
                    <a:pt x="450" y="1486"/>
                  </a:lnTo>
                  <a:lnTo>
                    <a:pt x="432" y="1462"/>
                  </a:lnTo>
                  <a:lnTo>
                    <a:pt x="414" y="1436"/>
                  </a:lnTo>
                  <a:lnTo>
                    <a:pt x="396" y="1406"/>
                  </a:lnTo>
                  <a:lnTo>
                    <a:pt x="380" y="1374"/>
                  </a:lnTo>
                  <a:lnTo>
                    <a:pt x="366" y="1338"/>
                  </a:lnTo>
                  <a:lnTo>
                    <a:pt x="352" y="1300"/>
                  </a:lnTo>
                  <a:lnTo>
                    <a:pt x="340" y="1260"/>
                  </a:lnTo>
                  <a:lnTo>
                    <a:pt x="328" y="1216"/>
                  </a:lnTo>
                  <a:lnTo>
                    <a:pt x="320" y="1170"/>
                  </a:lnTo>
                  <a:lnTo>
                    <a:pt x="310" y="1122"/>
                  </a:lnTo>
                  <a:lnTo>
                    <a:pt x="304" y="1072"/>
                  </a:lnTo>
                  <a:lnTo>
                    <a:pt x="298" y="1018"/>
                  </a:lnTo>
                  <a:lnTo>
                    <a:pt x="292" y="964"/>
                  </a:lnTo>
                  <a:lnTo>
                    <a:pt x="290" y="906"/>
                  </a:lnTo>
                  <a:lnTo>
                    <a:pt x="288" y="848"/>
                  </a:lnTo>
                  <a:lnTo>
                    <a:pt x="286" y="786"/>
                  </a:lnTo>
                  <a:lnTo>
                    <a:pt x="286" y="786"/>
                  </a:lnTo>
                  <a:lnTo>
                    <a:pt x="288" y="734"/>
                  </a:lnTo>
                  <a:lnTo>
                    <a:pt x="296" y="684"/>
                  </a:lnTo>
                  <a:lnTo>
                    <a:pt x="306" y="636"/>
                  </a:lnTo>
                  <a:lnTo>
                    <a:pt x="320" y="590"/>
                  </a:lnTo>
                  <a:lnTo>
                    <a:pt x="338" y="548"/>
                  </a:lnTo>
                  <a:lnTo>
                    <a:pt x="360" y="506"/>
                  </a:lnTo>
                  <a:lnTo>
                    <a:pt x="386" y="468"/>
                  </a:lnTo>
                  <a:lnTo>
                    <a:pt x="414" y="432"/>
                  </a:lnTo>
                  <a:lnTo>
                    <a:pt x="444" y="400"/>
                  </a:lnTo>
                  <a:lnTo>
                    <a:pt x="478" y="370"/>
                  </a:lnTo>
                  <a:lnTo>
                    <a:pt x="512" y="346"/>
                  </a:lnTo>
                  <a:lnTo>
                    <a:pt x="550" y="324"/>
                  </a:lnTo>
                  <a:lnTo>
                    <a:pt x="590" y="308"/>
                  </a:lnTo>
                  <a:lnTo>
                    <a:pt x="610" y="300"/>
                  </a:lnTo>
                  <a:lnTo>
                    <a:pt x="632" y="294"/>
                  </a:lnTo>
                  <a:lnTo>
                    <a:pt x="654" y="290"/>
                  </a:lnTo>
                  <a:lnTo>
                    <a:pt x="674" y="288"/>
                  </a:lnTo>
                  <a:lnTo>
                    <a:pt x="696" y="286"/>
                  </a:lnTo>
                  <a:lnTo>
                    <a:pt x="718" y="284"/>
                  </a:lnTo>
                  <a:lnTo>
                    <a:pt x="71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sp>
        <p:nvSpPr>
          <p:cNvPr id="18" name="Freeform 131"/>
          <p:cNvSpPr>
            <a:spLocks noChangeAspect="1" noEditPoints="1"/>
          </p:cNvSpPr>
          <p:nvPr/>
        </p:nvSpPr>
        <p:spPr bwMode="auto">
          <a:xfrm>
            <a:off x="1169492" y="5081690"/>
            <a:ext cx="659952" cy="708999"/>
          </a:xfrm>
          <a:custGeom>
            <a:avLst/>
            <a:gdLst>
              <a:gd name="T0" fmla="*/ 1328 w 5766"/>
              <a:gd name="T1" fmla="*/ 0 h 6695"/>
              <a:gd name="T2" fmla="*/ 0 w 5766"/>
              <a:gd name="T3" fmla="*/ 3224 h 6695"/>
              <a:gd name="T4" fmla="*/ 5766 w 5766"/>
              <a:gd name="T5" fmla="*/ 6695 h 6695"/>
              <a:gd name="T6" fmla="*/ 1575 w 5766"/>
              <a:gd name="T7" fmla="*/ 246 h 6695"/>
              <a:gd name="T8" fmla="*/ 1575 w 5766"/>
              <a:gd name="T9" fmla="*/ 932 h 6695"/>
              <a:gd name="T10" fmla="*/ 246 w 5766"/>
              <a:gd name="T11" fmla="*/ 3469 h 6695"/>
              <a:gd name="T12" fmla="*/ 4406 w 5766"/>
              <a:gd name="T13" fmla="*/ 3469 h 6695"/>
              <a:gd name="T14" fmla="*/ 1026 w 5766"/>
              <a:gd name="T15" fmla="*/ 3224 h 6695"/>
              <a:gd name="T16" fmla="*/ 1040 w 5766"/>
              <a:gd name="T17" fmla="*/ 3152 h 6695"/>
              <a:gd name="T18" fmla="*/ 1074 w 5766"/>
              <a:gd name="T19" fmla="*/ 3048 h 6695"/>
              <a:gd name="T20" fmla="*/ 1120 w 5766"/>
              <a:gd name="T21" fmla="*/ 2952 h 6695"/>
              <a:gd name="T22" fmla="*/ 1176 w 5766"/>
              <a:gd name="T23" fmla="*/ 2864 h 6695"/>
              <a:gd name="T24" fmla="*/ 1246 w 5766"/>
              <a:gd name="T25" fmla="*/ 2782 h 6695"/>
              <a:gd name="T26" fmla="*/ 1324 w 5766"/>
              <a:gd name="T27" fmla="*/ 2712 h 6695"/>
              <a:gd name="T28" fmla="*/ 1410 w 5766"/>
              <a:gd name="T29" fmla="*/ 2652 h 6695"/>
              <a:gd name="T30" fmla="*/ 1507 w 5766"/>
              <a:gd name="T31" fmla="*/ 2604 h 6695"/>
              <a:gd name="T32" fmla="*/ 1609 w 5766"/>
              <a:gd name="T33" fmla="*/ 2566 h 6695"/>
              <a:gd name="T34" fmla="*/ 1715 w 5766"/>
              <a:gd name="T35" fmla="*/ 2544 h 6695"/>
              <a:gd name="T36" fmla="*/ 1827 w 5766"/>
              <a:gd name="T37" fmla="*/ 2536 h 6695"/>
              <a:gd name="T38" fmla="*/ 2863 w 5766"/>
              <a:gd name="T39" fmla="*/ 2538 h 6695"/>
              <a:gd name="T40" fmla="*/ 2973 w 5766"/>
              <a:gd name="T41" fmla="*/ 2550 h 6695"/>
              <a:gd name="T42" fmla="*/ 3079 w 5766"/>
              <a:gd name="T43" fmla="*/ 2578 h 6695"/>
              <a:gd name="T44" fmla="*/ 3177 w 5766"/>
              <a:gd name="T45" fmla="*/ 2618 h 6695"/>
              <a:gd name="T46" fmla="*/ 3271 w 5766"/>
              <a:gd name="T47" fmla="*/ 2670 h 6695"/>
              <a:gd name="T48" fmla="*/ 3355 w 5766"/>
              <a:gd name="T49" fmla="*/ 2734 h 6695"/>
              <a:gd name="T50" fmla="*/ 3429 w 5766"/>
              <a:gd name="T51" fmla="*/ 2808 h 6695"/>
              <a:gd name="T52" fmla="*/ 3495 w 5766"/>
              <a:gd name="T53" fmla="*/ 2892 h 6695"/>
              <a:gd name="T54" fmla="*/ 3549 w 5766"/>
              <a:gd name="T55" fmla="*/ 2984 h 6695"/>
              <a:gd name="T56" fmla="*/ 3591 w 5766"/>
              <a:gd name="T57" fmla="*/ 3082 h 6695"/>
              <a:gd name="T58" fmla="*/ 3619 w 5766"/>
              <a:gd name="T59" fmla="*/ 3188 h 6695"/>
              <a:gd name="T60" fmla="*/ 5520 w 5766"/>
              <a:gd name="T61" fmla="*/ 6449 h 6695"/>
              <a:gd name="T62" fmla="*/ 3873 w 5766"/>
              <a:gd name="T63" fmla="*/ 3224 h 6695"/>
              <a:gd name="T64" fmla="*/ 3857 w 5766"/>
              <a:gd name="T65" fmla="*/ 3126 h 6695"/>
              <a:gd name="T66" fmla="*/ 3817 w 5766"/>
              <a:gd name="T67" fmla="*/ 2988 h 6695"/>
              <a:gd name="T68" fmla="*/ 3759 w 5766"/>
              <a:gd name="T69" fmla="*/ 2856 h 6695"/>
              <a:gd name="T70" fmla="*/ 3685 w 5766"/>
              <a:gd name="T71" fmla="*/ 2736 h 6695"/>
              <a:gd name="T72" fmla="*/ 3595 w 5766"/>
              <a:gd name="T73" fmla="*/ 2626 h 6695"/>
              <a:gd name="T74" fmla="*/ 3493 w 5766"/>
              <a:gd name="T75" fmla="*/ 2530 h 6695"/>
              <a:gd name="T76" fmla="*/ 3377 w 5766"/>
              <a:gd name="T77" fmla="*/ 2448 h 6695"/>
              <a:gd name="T78" fmla="*/ 3251 w 5766"/>
              <a:gd name="T79" fmla="*/ 2382 h 6695"/>
              <a:gd name="T80" fmla="*/ 3117 w 5766"/>
              <a:gd name="T81" fmla="*/ 2332 h 6695"/>
              <a:gd name="T82" fmla="*/ 2975 w 5766"/>
              <a:gd name="T83" fmla="*/ 2302 h 6695"/>
              <a:gd name="T84" fmla="*/ 2825 w 5766"/>
              <a:gd name="T85" fmla="*/ 2292 h 6695"/>
              <a:gd name="T86" fmla="*/ 1777 w 5766"/>
              <a:gd name="T87" fmla="*/ 2292 h 6695"/>
              <a:gd name="T88" fmla="*/ 1629 w 5766"/>
              <a:gd name="T89" fmla="*/ 2310 h 6695"/>
              <a:gd name="T90" fmla="*/ 1489 w 5766"/>
              <a:gd name="T91" fmla="*/ 2346 h 6695"/>
              <a:gd name="T92" fmla="*/ 1356 w 5766"/>
              <a:gd name="T93" fmla="*/ 2402 h 6695"/>
              <a:gd name="T94" fmla="*/ 1234 w 5766"/>
              <a:gd name="T95" fmla="*/ 2474 h 6695"/>
              <a:gd name="T96" fmla="*/ 1122 w 5766"/>
              <a:gd name="T97" fmla="*/ 2560 h 6695"/>
              <a:gd name="T98" fmla="*/ 1024 w 5766"/>
              <a:gd name="T99" fmla="*/ 2662 h 6695"/>
              <a:gd name="T100" fmla="*/ 940 w 5766"/>
              <a:gd name="T101" fmla="*/ 2774 h 6695"/>
              <a:gd name="T102" fmla="*/ 872 w 5766"/>
              <a:gd name="T103" fmla="*/ 2900 h 6695"/>
              <a:gd name="T104" fmla="*/ 820 w 5766"/>
              <a:gd name="T105" fmla="*/ 3032 h 6695"/>
              <a:gd name="T106" fmla="*/ 786 w 5766"/>
              <a:gd name="T107" fmla="*/ 3174 h 6695"/>
              <a:gd name="T108" fmla="*/ 246 w 5766"/>
              <a:gd name="T109" fmla="*/ 1178 h 6695"/>
              <a:gd name="T110" fmla="*/ 5520 w 5766"/>
              <a:gd name="T111" fmla="*/ 1178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6" h="6695">
                <a:moveTo>
                  <a:pt x="4438" y="932"/>
                </a:moveTo>
                <a:lnTo>
                  <a:pt x="4438" y="0"/>
                </a:lnTo>
                <a:lnTo>
                  <a:pt x="1328" y="0"/>
                </a:lnTo>
                <a:lnTo>
                  <a:pt x="1328" y="932"/>
                </a:lnTo>
                <a:lnTo>
                  <a:pt x="0" y="932"/>
                </a:lnTo>
                <a:lnTo>
                  <a:pt x="0" y="3224"/>
                </a:lnTo>
                <a:lnTo>
                  <a:pt x="0" y="6695"/>
                </a:lnTo>
                <a:lnTo>
                  <a:pt x="4652" y="6695"/>
                </a:lnTo>
                <a:lnTo>
                  <a:pt x="5766" y="6695"/>
                </a:lnTo>
                <a:lnTo>
                  <a:pt x="5766" y="932"/>
                </a:lnTo>
                <a:lnTo>
                  <a:pt x="4438" y="932"/>
                </a:lnTo>
                <a:close/>
                <a:moveTo>
                  <a:pt x="1575" y="246"/>
                </a:moveTo>
                <a:lnTo>
                  <a:pt x="4191" y="246"/>
                </a:lnTo>
                <a:lnTo>
                  <a:pt x="4191" y="932"/>
                </a:lnTo>
                <a:lnTo>
                  <a:pt x="1575" y="932"/>
                </a:lnTo>
                <a:lnTo>
                  <a:pt x="1575" y="246"/>
                </a:lnTo>
                <a:close/>
                <a:moveTo>
                  <a:pt x="246" y="6449"/>
                </a:moveTo>
                <a:lnTo>
                  <a:pt x="246" y="3469"/>
                </a:lnTo>
                <a:lnTo>
                  <a:pt x="770" y="3469"/>
                </a:lnTo>
                <a:lnTo>
                  <a:pt x="3881" y="3469"/>
                </a:lnTo>
                <a:lnTo>
                  <a:pt x="4406" y="3469"/>
                </a:lnTo>
                <a:lnTo>
                  <a:pt x="4406" y="6449"/>
                </a:lnTo>
                <a:lnTo>
                  <a:pt x="246" y="6449"/>
                </a:lnTo>
                <a:close/>
                <a:moveTo>
                  <a:pt x="1026" y="3224"/>
                </a:moveTo>
                <a:lnTo>
                  <a:pt x="1026" y="3224"/>
                </a:lnTo>
                <a:lnTo>
                  <a:pt x="1032" y="3188"/>
                </a:lnTo>
                <a:lnTo>
                  <a:pt x="1040" y="3152"/>
                </a:lnTo>
                <a:lnTo>
                  <a:pt x="1050" y="3116"/>
                </a:lnTo>
                <a:lnTo>
                  <a:pt x="1060" y="3082"/>
                </a:lnTo>
                <a:lnTo>
                  <a:pt x="1074" y="3048"/>
                </a:lnTo>
                <a:lnTo>
                  <a:pt x="1088" y="3016"/>
                </a:lnTo>
                <a:lnTo>
                  <a:pt x="1102" y="2984"/>
                </a:lnTo>
                <a:lnTo>
                  <a:pt x="1120" y="2952"/>
                </a:lnTo>
                <a:lnTo>
                  <a:pt x="1138" y="2922"/>
                </a:lnTo>
                <a:lnTo>
                  <a:pt x="1156" y="2892"/>
                </a:lnTo>
                <a:lnTo>
                  <a:pt x="1176" y="2864"/>
                </a:lnTo>
                <a:lnTo>
                  <a:pt x="1198" y="2836"/>
                </a:lnTo>
                <a:lnTo>
                  <a:pt x="1222" y="2808"/>
                </a:lnTo>
                <a:lnTo>
                  <a:pt x="1246" y="2782"/>
                </a:lnTo>
                <a:lnTo>
                  <a:pt x="1270" y="2758"/>
                </a:lnTo>
                <a:lnTo>
                  <a:pt x="1296" y="2734"/>
                </a:lnTo>
                <a:lnTo>
                  <a:pt x="1324" y="2712"/>
                </a:lnTo>
                <a:lnTo>
                  <a:pt x="1352" y="2690"/>
                </a:lnTo>
                <a:lnTo>
                  <a:pt x="1380" y="2670"/>
                </a:lnTo>
                <a:lnTo>
                  <a:pt x="1410" y="2652"/>
                </a:lnTo>
                <a:lnTo>
                  <a:pt x="1443" y="2634"/>
                </a:lnTo>
                <a:lnTo>
                  <a:pt x="1475" y="2618"/>
                </a:lnTo>
                <a:lnTo>
                  <a:pt x="1507" y="2604"/>
                </a:lnTo>
                <a:lnTo>
                  <a:pt x="1539" y="2590"/>
                </a:lnTo>
                <a:lnTo>
                  <a:pt x="1573" y="2578"/>
                </a:lnTo>
                <a:lnTo>
                  <a:pt x="1609" y="2566"/>
                </a:lnTo>
                <a:lnTo>
                  <a:pt x="1643" y="2558"/>
                </a:lnTo>
                <a:lnTo>
                  <a:pt x="1679" y="2550"/>
                </a:lnTo>
                <a:lnTo>
                  <a:pt x="1715" y="2544"/>
                </a:lnTo>
                <a:lnTo>
                  <a:pt x="1751" y="2540"/>
                </a:lnTo>
                <a:lnTo>
                  <a:pt x="1789" y="2538"/>
                </a:lnTo>
                <a:lnTo>
                  <a:pt x="1827" y="2536"/>
                </a:lnTo>
                <a:lnTo>
                  <a:pt x="2825" y="2536"/>
                </a:lnTo>
                <a:lnTo>
                  <a:pt x="2825" y="2536"/>
                </a:lnTo>
                <a:lnTo>
                  <a:pt x="2863" y="2538"/>
                </a:lnTo>
                <a:lnTo>
                  <a:pt x="2901" y="2540"/>
                </a:lnTo>
                <a:lnTo>
                  <a:pt x="2937" y="2544"/>
                </a:lnTo>
                <a:lnTo>
                  <a:pt x="2973" y="2550"/>
                </a:lnTo>
                <a:lnTo>
                  <a:pt x="3009" y="2558"/>
                </a:lnTo>
                <a:lnTo>
                  <a:pt x="3045" y="2566"/>
                </a:lnTo>
                <a:lnTo>
                  <a:pt x="3079" y="2578"/>
                </a:lnTo>
                <a:lnTo>
                  <a:pt x="3113" y="2590"/>
                </a:lnTo>
                <a:lnTo>
                  <a:pt x="3145" y="2604"/>
                </a:lnTo>
                <a:lnTo>
                  <a:pt x="3177" y="2618"/>
                </a:lnTo>
                <a:lnTo>
                  <a:pt x="3209" y="2634"/>
                </a:lnTo>
                <a:lnTo>
                  <a:pt x="3241" y="2652"/>
                </a:lnTo>
                <a:lnTo>
                  <a:pt x="3271" y="2670"/>
                </a:lnTo>
                <a:lnTo>
                  <a:pt x="3299" y="2690"/>
                </a:lnTo>
                <a:lnTo>
                  <a:pt x="3327" y="2712"/>
                </a:lnTo>
                <a:lnTo>
                  <a:pt x="3355" y="2734"/>
                </a:lnTo>
                <a:lnTo>
                  <a:pt x="3381" y="2758"/>
                </a:lnTo>
                <a:lnTo>
                  <a:pt x="3405" y="2782"/>
                </a:lnTo>
                <a:lnTo>
                  <a:pt x="3429" y="2808"/>
                </a:lnTo>
                <a:lnTo>
                  <a:pt x="3453" y="2836"/>
                </a:lnTo>
                <a:lnTo>
                  <a:pt x="3475" y="2864"/>
                </a:lnTo>
                <a:lnTo>
                  <a:pt x="3495" y="2892"/>
                </a:lnTo>
                <a:lnTo>
                  <a:pt x="3513" y="2922"/>
                </a:lnTo>
                <a:lnTo>
                  <a:pt x="3531" y="2952"/>
                </a:lnTo>
                <a:lnTo>
                  <a:pt x="3549" y="2984"/>
                </a:lnTo>
                <a:lnTo>
                  <a:pt x="3563" y="3016"/>
                </a:lnTo>
                <a:lnTo>
                  <a:pt x="3577" y="3048"/>
                </a:lnTo>
                <a:lnTo>
                  <a:pt x="3591" y="3082"/>
                </a:lnTo>
                <a:lnTo>
                  <a:pt x="3601" y="3116"/>
                </a:lnTo>
                <a:lnTo>
                  <a:pt x="3611" y="3152"/>
                </a:lnTo>
                <a:lnTo>
                  <a:pt x="3619" y="3188"/>
                </a:lnTo>
                <a:lnTo>
                  <a:pt x="3625" y="3224"/>
                </a:lnTo>
                <a:lnTo>
                  <a:pt x="1026" y="3224"/>
                </a:lnTo>
                <a:close/>
                <a:moveTo>
                  <a:pt x="5520" y="6449"/>
                </a:moveTo>
                <a:lnTo>
                  <a:pt x="4652" y="6449"/>
                </a:lnTo>
                <a:lnTo>
                  <a:pt x="4652" y="3224"/>
                </a:lnTo>
                <a:lnTo>
                  <a:pt x="3873" y="3224"/>
                </a:lnTo>
                <a:lnTo>
                  <a:pt x="3873" y="3224"/>
                </a:lnTo>
                <a:lnTo>
                  <a:pt x="3865" y="3174"/>
                </a:lnTo>
                <a:lnTo>
                  <a:pt x="3857" y="3126"/>
                </a:lnTo>
                <a:lnTo>
                  <a:pt x="3845" y="3080"/>
                </a:lnTo>
                <a:lnTo>
                  <a:pt x="3831" y="3032"/>
                </a:lnTo>
                <a:lnTo>
                  <a:pt x="3817" y="2988"/>
                </a:lnTo>
                <a:lnTo>
                  <a:pt x="3799" y="2942"/>
                </a:lnTo>
                <a:lnTo>
                  <a:pt x="3779" y="2900"/>
                </a:lnTo>
                <a:lnTo>
                  <a:pt x="3759" y="2856"/>
                </a:lnTo>
                <a:lnTo>
                  <a:pt x="3735" y="2816"/>
                </a:lnTo>
                <a:lnTo>
                  <a:pt x="3711" y="2774"/>
                </a:lnTo>
                <a:lnTo>
                  <a:pt x="3685" y="2736"/>
                </a:lnTo>
                <a:lnTo>
                  <a:pt x="3657" y="2698"/>
                </a:lnTo>
                <a:lnTo>
                  <a:pt x="3627" y="2662"/>
                </a:lnTo>
                <a:lnTo>
                  <a:pt x="3595" y="2626"/>
                </a:lnTo>
                <a:lnTo>
                  <a:pt x="3563" y="2592"/>
                </a:lnTo>
                <a:lnTo>
                  <a:pt x="3529" y="2560"/>
                </a:lnTo>
                <a:lnTo>
                  <a:pt x="3493" y="2530"/>
                </a:lnTo>
                <a:lnTo>
                  <a:pt x="3455" y="2502"/>
                </a:lnTo>
                <a:lnTo>
                  <a:pt x="3417" y="2474"/>
                </a:lnTo>
                <a:lnTo>
                  <a:pt x="3377" y="2448"/>
                </a:lnTo>
                <a:lnTo>
                  <a:pt x="3337" y="2424"/>
                </a:lnTo>
                <a:lnTo>
                  <a:pt x="3295" y="2402"/>
                </a:lnTo>
                <a:lnTo>
                  <a:pt x="3251" y="2382"/>
                </a:lnTo>
                <a:lnTo>
                  <a:pt x="3207" y="2364"/>
                </a:lnTo>
                <a:lnTo>
                  <a:pt x="3163" y="2346"/>
                </a:lnTo>
                <a:lnTo>
                  <a:pt x="3117" y="2332"/>
                </a:lnTo>
                <a:lnTo>
                  <a:pt x="3071" y="2320"/>
                </a:lnTo>
                <a:lnTo>
                  <a:pt x="3023" y="2310"/>
                </a:lnTo>
                <a:lnTo>
                  <a:pt x="2975" y="2302"/>
                </a:lnTo>
                <a:lnTo>
                  <a:pt x="2925" y="2296"/>
                </a:lnTo>
                <a:lnTo>
                  <a:pt x="2875" y="2292"/>
                </a:lnTo>
                <a:lnTo>
                  <a:pt x="2825" y="2292"/>
                </a:lnTo>
                <a:lnTo>
                  <a:pt x="1827" y="2292"/>
                </a:lnTo>
                <a:lnTo>
                  <a:pt x="1827" y="2292"/>
                </a:lnTo>
                <a:lnTo>
                  <a:pt x="1777" y="2292"/>
                </a:lnTo>
                <a:lnTo>
                  <a:pt x="1727" y="2296"/>
                </a:lnTo>
                <a:lnTo>
                  <a:pt x="1677" y="2302"/>
                </a:lnTo>
                <a:lnTo>
                  <a:pt x="1629" y="2310"/>
                </a:lnTo>
                <a:lnTo>
                  <a:pt x="1581" y="2320"/>
                </a:lnTo>
                <a:lnTo>
                  <a:pt x="1535" y="2332"/>
                </a:lnTo>
                <a:lnTo>
                  <a:pt x="1489" y="2346"/>
                </a:lnTo>
                <a:lnTo>
                  <a:pt x="1445" y="2364"/>
                </a:lnTo>
                <a:lnTo>
                  <a:pt x="1400" y="2382"/>
                </a:lnTo>
                <a:lnTo>
                  <a:pt x="1356" y="2402"/>
                </a:lnTo>
                <a:lnTo>
                  <a:pt x="1314" y="2424"/>
                </a:lnTo>
                <a:lnTo>
                  <a:pt x="1274" y="2448"/>
                </a:lnTo>
                <a:lnTo>
                  <a:pt x="1234" y="2474"/>
                </a:lnTo>
                <a:lnTo>
                  <a:pt x="1196" y="2502"/>
                </a:lnTo>
                <a:lnTo>
                  <a:pt x="1158" y="2530"/>
                </a:lnTo>
                <a:lnTo>
                  <a:pt x="1122" y="2560"/>
                </a:lnTo>
                <a:lnTo>
                  <a:pt x="1088" y="2592"/>
                </a:lnTo>
                <a:lnTo>
                  <a:pt x="1056" y="2626"/>
                </a:lnTo>
                <a:lnTo>
                  <a:pt x="1024" y="2662"/>
                </a:lnTo>
                <a:lnTo>
                  <a:pt x="994" y="2698"/>
                </a:lnTo>
                <a:lnTo>
                  <a:pt x="966" y="2736"/>
                </a:lnTo>
                <a:lnTo>
                  <a:pt x="940" y="2774"/>
                </a:lnTo>
                <a:lnTo>
                  <a:pt x="916" y="2816"/>
                </a:lnTo>
                <a:lnTo>
                  <a:pt x="892" y="2856"/>
                </a:lnTo>
                <a:lnTo>
                  <a:pt x="872" y="2900"/>
                </a:lnTo>
                <a:lnTo>
                  <a:pt x="852" y="2942"/>
                </a:lnTo>
                <a:lnTo>
                  <a:pt x="834" y="2988"/>
                </a:lnTo>
                <a:lnTo>
                  <a:pt x="820" y="3032"/>
                </a:lnTo>
                <a:lnTo>
                  <a:pt x="806" y="3080"/>
                </a:lnTo>
                <a:lnTo>
                  <a:pt x="794" y="3126"/>
                </a:lnTo>
                <a:lnTo>
                  <a:pt x="786" y="3174"/>
                </a:lnTo>
                <a:lnTo>
                  <a:pt x="778" y="3224"/>
                </a:lnTo>
                <a:lnTo>
                  <a:pt x="246" y="3224"/>
                </a:lnTo>
                <a:lnTo>
                  <a:pt x="246" y="1178"/>
                </a:lnTo>
                <a:lnTo>
                  <a:pt x="1328" y="1178"/>
                </a:lnTo>
                <a:lnTo>
                  <a:pt x="4438" y="1178"/>
                </a:lnTo>
                <a:lnTo>
                  <a:pt x="5520" y="1178"/>
                </a:lnTo>
                <a:lnTo>
                  <a:pt x="5520" y="6449"/>
                </a:lnTo>
                <a:close/>
              </a:path>
            </a:pathLst>
          </a:custGeom>
          <a:solidFill>
            <a:schemeClr val="tx1"/>
          </a:solidFill>
          <a:ln>
            <a:solidFill>
              <a:srgbClr val="4472C4"/>
            </a:solidFill>
          </a:ln>
          <a:extLst/>
        </p:spPr>
        <p:txBody>
          <a:bodyPr vert="horz" wrap="square" lIns="78191" tIns="39096" rIns="78191" bIns="39096" numCol="1" anchor="t" anchorCtr="0" compatLnSpc="1">
            <a:prstTxWarp prst="textNoShape">
              <a:avLst/>
            </a:prstTxWarp>
          </a:bodyPr>
          <a:lstStyle/>
          <a:p>
            <a:endParaRPr lang="en-US" sz="800" b="1">
              <a:ln w="22225">
                <a:solidFill>
                  <a:schemeClr val="accent2"/>
                </a:solidFill>
                <a:prstDash val="solid"/>
              </a:ln>
              <a:solidFill>
                <a:schemeClr val="accent2">
                  <a:lumMod val="40000"/>
                  <a:lumOff val="60000"/>
                </a:schemeClr>
              </a:solidFill>
            </a:endParaRPr>
          </a:p>
        </p:txBody>
      </p:sp>
      <p:sp>
        <p:nvSpPr>
          <p:cNvPr id="19" name="Rectangle 18"/>
          <p:cNvSpPr/>
          <p:nvPr/>
        </p:nvSpPr>
        <p:spPr>
          <a:xfrm>
            <a:off x="838200" y="393270"/>
            <a:ext cx="3308927"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t>Strategic Pillars</a:t>
            </a:r>
            <a:endParaRPr lang="en-IN" sz="3200" dirty="0"/>
          </a:p>
        </p:txBody>
      </p:sp>
    </p:spTree>
    <p:extLst>
      <p:ext uri="{BB962C8B-B14F-4D97-AF65-F5344CB8AC3E}">
        <p14:creationId xmlns:p14="http://schemas.microsoft.com/office/powerpoint/2010/main" val="216923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3856745931"/>
              </p:ext>
            </p:extLst>
          </p:nvPr>
        </p:nvGraphicFramePr>
        <p:xfrm>
          <a:off x="710120" y="271742"/>
          <a:ext cx="11286480" cy="822960"/>
        </p:xfrm>
        <a:graphic>
          <a:graphicData uri="http://schemas.openxmlformats.org/drawingml/2006/table">
            <a:tbl>
              <a:tblPr firstRow="1" bandRow="1">
                <a:tableStyleId>{638B1855-1B75-4FBE-930C-398BA8C253C6}</a:tableStyleId>
              </a:tblPr>
              <a:tblGrid>
                <a:gridCol w="11286480">
                  <a:extLst>
                    <a:ext uri="{9D8B030D-6E8A-4147-A177-3AD203B41FA5}">
                      <a16:colId xmlns:a16="http://schemas.microsoft.com/office/drawing/2014/main" val="2512012357"/>
                    </a:ext>
                  </a:extLst>
                </a:gridCol>
              </a:tblGrid>
              <a:tr h="72557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200" b="1" kern="1200" dirty="0">
                          <a:solidFill>
                            <a:schemeClr val="lt1"/>
                          </a:solidFill>
                          <a:latin typeface="+mn-lt"/>
                          <a:ea typeface="+mn-ea"/>
                          <a:cs typeface="+mn-cs"/>
                        </a:rPr>
                        <a:t>Overview of the Strategic Pillars</a:t>
                      </a:r>
                      <a:endParaRPr lang="en-IN" sz="32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8920424"/>
                  </a:ext>
                </a:extLst>
              </a:tr>
            </a:tbl>
          </a:graphicData>
        </a:graphic>
      </p:graphicFrame>
      <p:graphicFrame>
        <p:nvGraphicFramePr>
          <p:cNvPr id="4"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93368811"/>
              </p:ext>
            </p:extLst>
          </p:nvPr>
        </p:nvGraphicFramePr>
        <p:xfrm>
          <a:off x="710120" y="1138634"/>
          <a:ext cx="2821620" cy="1310639"/>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10639">
                <a:tc>
                  <a:txBody>
                    <a:bodyPr/>
                    <a:lstStyle/>
                    <a:p>
                      <a:pPr algn="ctr"/>
                      <a:r>
                        <a:rPr lang="en-US" sz="1800" b="1" dirty="0">
                          <a:solidFill>
                            <a:schemeClr val="accent1">
                              <a:lumMod val="50000"/>
                            </a:schemeClr>
                          </a:solidFill>
                        </a:rPr>
                        <a:t>System </a:t>
                      </a:r>
                      <a:r>
                        <a:rPr lang="en-US" sz="1800" b="1" dirty="0" smtClean="0">
                          <a:solidFill>
                            <a:schemeClr val="accent1">
                              <a:lumMod val="50000"/>
                            </a:schemeClr>
                          </a:solidFill>
                        </a:rPr>
                        <a:t>strengthening</a:t>
                      </a:r>
                    </a:p>
                    <a:p>
                      <a:pPr algn="ctr"/>
                      <a:r>
                        <a:rPr lang="en-US" sz="1500" kern="1200" dirty="0" smtClean="0">
                          <a:solidFill>
                            <a:schemeClr val="accent1">
                              <a:lumMod val="50000"/>
                            </a:schemeClr>
                          </a:solidFill>
                        </a:rPr>
                        <a:t>(improved ability of the system to integrate FNHW)</a:t>
                      </a:r>
                      <a:endParaRPr lang="en-US" sz="1500" b="1" dirty="0" smtClean="0">
                        <a:solidFill>
                          <a:schemeClr val="accent1">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5"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4251154877"/>
              </p:ext>
            </p:extLst>
          </p:nvPr>
        </p:nvGraphicFramePr>
        <p:xfrm>
          <a:off x="710120" y="2604656"/>
          <a:ext cx="2821620" cy="411480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14800">
                <a:tc>
                  <a:txBody>
                    <a:bodyPr/>
                    <a:lstStyle/>
                    <a:p>
                      <a:pPr marL="285750" indent="-285750" algn="just">
                        <a:buFont typeface="Arial" panose="020B0604020202020204" pitchFamily="34" charset="0"/>
                        <a:buChar char="•"/>
                      </a:pPr>
                      <a:r>
                        <a:rPr lang="en-US" sz="1500" b="0" dirty="0"/>
                        <a:t>Identify FNHW nodal person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Form core committee</a:t>
                      </a:r>
                      <a:endParaRPr lang="en-IN" sz="1500" b="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Develop strategy, guidelines, </a:t>
                      </a:r>
                      <a:r>
                        <a:rPr lang="en-US" sz="1500" b="0" dirty="0" smtClean="0"/>
                        <a:t>SOPs and other documents </a:t>
                      </a:r>
                      <a:endParaRPr lang="en-IN" sz="1500" b="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Develop resource pool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smtClean="0"/>
                        <a:t>Design special packages of services and resource materials</a:t>
                      </a:r>
                      <a:endParaRPr lang="en-US" sz="1500" b="0" dirty="0" smtClean="0"/>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1500" b="0" kern="1200" dirty="0" smtClean="0"/>
                        <a:t>Decide training cascade and undertake capacity building for SRLM </a:t>
                      </a:r>
                      <a:r>
                        <a:rPr lang="en-US" sz="1500" b="0" kern="1200" dirty="0" err="1" smtClean="0"/>
                        <a:t>nodals</a:t>
                      </a:r>
                      <a:r>
                        <a:rPr lang="en-US" sz="1500" b="0" kern="1200" baseline="0" dirty="0" smtClean="0"/>
                        <a:t> at state, district, block, CLF, VO and SHG levels.</a:t>
                      </a:r>
                      <a:endParaRPr lang="en-US" sz="1500" b="0" dirty="0" smtClean="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smtClean="0"/>
                        <a:t>Establish schedule</a:t>
                      </a:r>
                      <a:r>
                        <a:rPr lang="en-US" sz="1500" b="0" kern="1200" baseline="0" dirty="0" smtClean="0"/>
                        <a:t> of reporting,  review and monitoring</a:t>
                      </a:r>
                      <a:endParaRPr lang="en-IN" sz="15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6"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256796666"/>
              </p:ext>
            </p:extLst>
          </p:nvPr>
        </p:nvGraphicFramePr>
        <p:xfrm>
          <a:off x="3531740" y="1138633"/>
          <a:ext cx="2821620" cy="131064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258201">
                <a:tc>
                  <a:txBody>
                    <a:bodyPr/>
                    <a:lstStyle/>
                    <a:p>
                      <a:pPr algn="ctr"/>
                      <a:r>
                        <a:rPr lang="en-US" sz="2000" b="1" dirty="0" smtClean="0">
                          <a:solidFill>
                            <a:schemeClr val="accent1">
                              <a:lumMod val="50000"/>
                            </a:schemeClr>
                          </a:solidFill>
                        </a:rPr>
                        <a:t>Convergence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accent1">
                              <a:lumMod val="50000"/>
                            </a:schemeClr>
                          </a:solidFill>
                        </a:rPr>
                        <a:t>(convergence with line departments and SRLM verticals for improved services)</a:t>
                      </a:r>
                      <a:endParaRPr lang="en-US" sz="1500" b="1" kern="1200" dirty="0" smtClean="0">
                        <a:solidFill>
                          <a:schemeClr val="accent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7"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55534209"/>
              </p:ext>
            </p:extLst>
          </p:nvPr>
        </p:nvGraphicFramePr>
        <p:xfrm>
          <a:off x="6367215" y="1138633"/>
          <a:ext cx="2821620" cy="131064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10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50000"/>
                            </a:schemeClr>
                          </a:solidFill>
                        </a:rPr>
                        <a:t>SBCC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accent1">
                              <a:lumMod val="50000"/>
                            </a:schemeClr>
                          </a:solidFill>
                        </a:rPr>
                        <a:t>(promoted behavior change among SHGs)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8"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2087492452"/>
              </p:ext>
            </p:extLst>
          </p:nvPr>
        </p:nvGraphicFramePr>
        <p:xfrm>
          <a:off x="9202690" y="1147148"/>
          <a:ext cx="2821620" cy="1302125"/>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02125">
                <a:tc>
                  <a:txBody>
                    <a:bodyPr/>
                    <a:lstStyle/>
                    <a:p>
                      <a:pPr algn="ctr"/>
                      <a:r>
                        <a:rPr lang="en-US" sz="2000" b="1" dirty="0" smtClean="0">
                          <a:solidFill>
                            <a:schemeClr val="accent1">
                              <a:lumMod val="50000"/>
                            </a:schemeClr>
                          </a:solidFill>
                        </a:rPr>
                        <a:t>FNHW Enterprise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accent1">
                              <a:lumMod val="50000"/>
                            </a:schemeClr>
                          </a:solidFill>
                        </a:rPr>
                        <a:t>(established FNHW enterprises managed by SHGs)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9"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2543322663"/>
              </p:ext>
            </p:extLst>
          </p:nvPr>
        </p:nvGraphicFramePr>
        <p:xfrm>
          <a:off x="3559450" y="2604656"/>
          <a:ext cx="2821620" cy="411480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14800">
                <a:tc>
                  <a:txBody>
                    <a:bodyPr/>
                    <a:lstStyle/>
                    <a:p>
                      <a:pPr marL="285750" indent="-285750" algn="just">
                        <a:buFont typeface="Arial" panose="020B0604020202020204" pitchFamily="34" charset="0"/>
                        <a:buChar char="•"/>
                      </a:pPr>
                      <a:r>
                        <a:rPr lang="en-US" sz="1500" b="0" dirty="0" smtClean="0"/>
                        <a:t>Modify job description of concerned staff and cadre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smtClean="0"/>
                        <a:t>Decide on lead, participants, schedule and frequency of convergence meetings</a:t>
                      </a:r>
                      <a:endParaRPr lang="en-US" sz="1500" b="0" dirty="0" smtClean="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Conduct and regularize convergence meetings </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smtClean="0"/>
                        <a:t>- with other verticals</a:t>
                      </a:r>
                      <a:endParaRPr lang="en-IN" sz="1500" b="0" dirty="0" smtClean="0"/>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smtClean="0"/>
                        <a:t>- with line departments</a:t>
                      </a:r>
                      <a:endParaRPr lang="en-IN" sz="1500" b="0" dirty="0" smtClean="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Support programs of other ministries</a:t>
                      </a:r>
                      <a:endParaRPr lang="en-IN" sz="1500" b="0" kern="1200" dirty="0" smtClean="0">
                        <a:solidFill>
                          <a:schemeClr val="lt1"/>
                        </a:solidFill>
                        <a:latin typeface="+mn-lt"/>
                        <a:ea typeface="+mn-ea"/>
                        <a:cs typeface="+mn-cs"/>
                      </a:endParaRPr>
                    </a:p>
                    <a:p>
                      <a:pPr marL="285750" indent="-285750">
                        <a:buFont typeface="Arial" panose="020B0604020202020204" pitchFamily="34" charset="0"/>
                        <a:buChar char="•"/>
                      </a:pPr>
                      <a:endParaRPr lang="en-IN" sz="15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10" name="Table 9">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675183076"/>
              </p:ext>
            </p:extLst>
          </p:nvPr>
        </p:nvGraphicFramePr>
        <p:xfrm>
          <a:off x="6399625" y="2604656"/>
          <a:ext cx="2821620" cy="411480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14800">
                <a:tc>
                  <a:txBody>
                    <a:bodyPr/>
                    <a:lstStyle/>
                    <a:p>
                      <a:pPr marL="285750" indent="-285750" algn="just">
                        <a:buFont typeface="Arial" panose="020B0604020202020204" pitchFamily="34" charset="0"/>
                        <a:buChar char="•"/>
                      </a:pPr>
                      <a:r>
                        <a:rPr lang="en-US" sz="1500" b="0" dirty="0" smtClean="0"/>
                        <a:t>Develop/adapt and roll out SBCC strategy and package of practices/tools (modules)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Organize/participate in VO level events/campaigns to bring out behaviour change in community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Undertake home visit,</a:t>
                      </a:r>
                      <a:r>
                        <a:rPr lang="en-US" sz="1500" b="0" baseline="0" dirty="0" smtClean="0"/>
                        <a:t> peer counselling and mobilize target groups to attend VHSNDs and community events like </a:t>
                      </a:r>
                      <a:r>
                        <a:rPr lang="en-US" sz="1500" b="0" baseline="0" dirty="0" err="1" smtClean="0"/>
                        <a:t>Annaprashan</a:t>
                      </a:r>
                      <a:r>
                        <a:rPr lang="en-US" sz="1500" b="0" baseline="0" dirty="0" smtClean="0"/>
                        <a:t> </a:t>
                      </a:r>
                      <a:r>
                        <a:rPr lang="en-US" sz="1500" b="0" baseline="0" dirty="0" err="1" smtClean="0"/>
                        <a:t>Diwas</a:t>
                      </a:r>
                      <a:r>
                        <a:rPr lang="en-US" sz="1500" b="0" baseline="0" dirty="0" smtClean="0"/>
                        <a:t> and </a:t>
                      </a:r>
                      <a:r>
                        <a:rPr lang="en-US" sz="1500" b="0" baseline="0" dirty="0" err="1" smtClean="0"/>
                        <a:t>Godbharai</a:t>
                      </a:r>
                      <a:r>
                        <a:rPr lang="en-US" sz="1500" b="0" baseline="0" dirty="0" smtClean="0"/>
                        <a:t>.</a:t>
                      </a:r>
                      <a:endParaRPr lang="en-US" sz="1500" b="0" dirty="0" smtClean="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Develop/adapt tools and materials for SBCC and other activities for reaching out to the target group </a:t>
                      </a:r>
                      <a:endParaRPr lang="en-US" sz="1500" b="0" kern="120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11" name="Table 10">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4279428455"/>
              </p:ext>
            </p:extLst>
          </p:nvPr>
        </p:nvGraphicFramePr>
        <p:xfrm>
          <a:off x="9239809" y="2604656"/>
          <a:ext cx="2821620" cy="411480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1480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smtClean="0"/>
                        <a:t>Identify FNHW needs and suggest enterprises to cater to the needs of the community</a:t>
                      </a:r>
                      <a:endParaRPr lang="en-IN" sz="1500" b="0" kern="1200" dirty="0" smtClean="0"/>
                    </a:p>
                    <a:p>
                      <a:pPr marL="285750" indent="-285750" algn="just">
                        <a:buFont typeface="Arial" panose="020B0604020202020204" pitchFamily="34" charset="0"/>
                        <a:buChar char="•"/>
                      </a:pPr>
                      <a:r>
                        <a:rPr lang="en-US" sz="1500" b="0" dirty="0" smtClean="0"/>
                        <a:t>Promote enterprises relevant to target group - </a:t>
                      </a:r>
                      <a:r>
                        <a:rPr lang="en-US" sz="1500" b="0" dirty="0" err="1" smtClean="0"/>
                        <a:t>goatary</a:t>
                      </a:r>
                      <a:r>
                        <a:rPr lang="en-US" sz="1500" b="0" dirty="0" smtClean="0"/>
                        <a:t>/poultry/</a:t>
                      </a:r>
                      <a:r>
                        <a:rPr lang="en-US" sz="1500" b="0" baseline="0" dirty="0" smtClean="0"/>
                        <a:t> FNHW </a:t>
                      </a:r>
                      <a:r>
                        <a:rPr lang="en-US" sz="1500" b="0" dirty="0" smtClean="0"/>
                        <a:t>enterprises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Promote utilization of FNHW enterprise products</a:t>
                      </a:r>
                      <a:r>
                        <a:rPr lang="en-US" sz="1500" b="0" baseline="0" dirty="0" smtClean="0"/>
                        <a:t> </a:t>
                      </a:r>
                      <a:endParaRPr lang="en-IN" sz="1500" b="0" dirty="0" smtClean="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Share learning from successful enterprises</a:t>
                      </a:r>
                      <a:endParaRPr lang="en-IN" sz="1500" b="0"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spTree>
    <p:extLst>
      <p:ext uri="{BB962C8B-B14F-4D97-AF65-F5344CB8AC3E}">
        <p14:creationId xmlns:p14="http://schemas.microsoft.com/office/powerpoint/2010/main" val="322656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8165" y="6098540"/>
            <a:ext cx="9455245" cy="584775"/>
          </a:xfrm>
          <a:prstGeom prst="rect">
            <a:avLst/>
          </a:prstGeom>
          <a:solidFill>
            <a:schemeClr val="accent4">
              <a:lumMod val="20000"/>
              <a:lumOff val="80000"/>
            </a:schemeClr>
          </a:solidFill>
          <a:ln w="12700">
            <a:solidFill>
              <a:schemeClr val="tx1"/>
            </a:solidFill>
          </a:ln>
        </p:spPr>
        <p:txBody>
          <a:bodyPr wrap="square" rtlCol="0">
            <a:spAutoFit/>
          </a:bodyPr>
          <a:lstStyle/>
          <a:p>
            <a:r>
              <a:rPr lang="en-US" sz="1600" dirty="0"/>
              <a:t>In 2020, </a:t>
            </a:r>
            <a:r>
              <a:rPr lang="en-US" sz="1600" dirty="0" err="1"/>
              <a:t>Jeevika</a:t>
            </a:r>
            <a:r>
              <a:rPr lang="en-US" sz="1600" dirty="0"/>
              <a:t> Bihar was designated as National Resource Organization (NRO) for FNHW. States can request </a:t>
            </a:r>
            <a:r>
              <a:rPr lang="en-US" sz="1600" dirty="0" smtClean="0"/>
              <a:t>need based support in FNHW implementation……</a:t>
            </a:r>
            <a:r>
              <a:rPr lang="en-US" sz="1200" dirty="0" smtClean="0">
                <a:solidFill>
                  <a:srgbClr val="FF0000"/>
                </a:solidFill>
              </a:rPr>
              <a:t>link </a:t>
            </a:r>
            <a:r>
              <a:rPr lang="en-US" sz="1200" dirty="0">
                <a:solidFill>
                  <a:srgbClr val="FF0000"/>
                </a:solidFill>
              </a:rPr>
              <a:t>to NRO </a:t>
            </a:r>
            <a:r>
              <a:rPr lang="en-US" sz="1200" dirty="0" err="1">
                <a:solidFill>
                  <a:srgbClr val="FF0000"/>
                </a:solidFill>
              </a:rPr>
              <a:t>ToR</a:t>
            </a:r>
            <a:endParaRPr lang="en-IN" sz="1200" dirty="0">
              <a:solidFill>
                <a:srgbClr val="FF0000"/>
              </a:solidFill>
            </a:endParaRPr>
          </a:p>
        </p:txBody>
      </p:sp>
      <p:grpSp>
        <p:nvGrpSpPr>
          <p:cNvPr id="34" name="Group 33"/>
          <p:cNvGrpSpPr/>
          <p:nvPr/>
        </p:nvGrpSpPr>
        <p:grpSpPr>
          <a:xfrm rot="16200000">
            <a:off x="750562" y="2793909"/>
            <a:ext cx="1674568" cy="1499291"/>
            <a:chOff x="2267057" y="1714542"/>
            <a:chExt cx="1915862" cy="1715329"/>
          </a:xfrm>
        </p:grpSpPr>
        <p:grpSp>
          <p:nvGrpSpPr>
            <p:cNvPr id="35" name="Group 34"/>
            <p:cNvGrpSpPr/>
            <p:nvPr/>
          </p:nvGrpSpPr>
          <p:grpSpPr>
            <a:xfrm>
              <a:off x="2267057" y="1714542"/>
              <a:ext cx="1843191" cy="1681736"/>
              <a:chOff x="2267057" y="1714542"/>
              <a:chExt cx="1843191" cy="1681736"/>
            </a:xfrm>
          </p:grpSpPr>
          <p:sp>
            <p:nvSpPr>
              <p:cNvPr id="37" name="Freeform 7"/>
              <p:cNvSpPr>
                <a:spLocks/>
              </p:cNvSpPr>
              <p:nvPr/>
            </p:nvSpPr>
            <p:spPr bwMode="auto">
              <a:xfrm>
                <a:off x="2267057" y="1714542"/>
                <a:ext cx="1843191" cy="1681736"/>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solidFill>
                <a:srgbClr val="EB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sp>
            <p:nvSpPr>
              <p:cNvPr id="38" name="Freeform 8"/>
              <p:cNvSpPr>
                <a:spLocks/>
              </p:cNvSpPr>
              <p:nvPr/>
            </p:nvSpPr>
            <p:spPr bwMode="auto">
              <a:xfrm>
                <a:off x="2428169" y="1874968"/>
                <a:ext cx="1520967" cy="1521309"/>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solidFill>
                <a:srgbClr val="EB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36" name="Freeform 14"/>
            <p:cNvSpPr>
              <a:spLocks/>
            </p:cNvSpPr>
            <p:nvPr/>
          </p:nvSpPr>
          <p:spPr bwMode="auto">
            <a:xfrm>
              <a:off x="4006724" y="3215969"/>
              <a:ext cx="176195" cy="213902"/>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solidFill>
              <a:srgbClr val="EB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47" name="TextBox 46"/>
          <p:cNvSpPr txBox="1"/>
          <p:nvPr/>
        </p:nvSpPr>
        <p:spPr>
          <a:xfrm>
            <a:off x="1037641" y="3150733"/>
            <a:ext cx="1308859" cy="629319"/>
          </a:xfrm>
          <a:prstGeom prst="rect">
            <a:avLst/>
          </a:prstGeom>
          <a:noFill/>
        </p:spPr>
        <p:txBody>
          <a:bodyPr wrap="square" lIns="0" tIns="0" rIns="78191" bIns="0" rtlCol="0">
            <a:noAutofit/>
          </a:bodyPr>
          <a:lstStyle/>
          <a:p>
            <a:pPr defTabSz="682749" eaLnBrk="0" hangingPunct="0">
              <a:spcAft>
                <a:spcPts val="171"/>
              </a:spcAft>
              <a:defRPr/>
            </a:pPr>
            <a:r>
              <a:rPr lang="en-US" sz="1400" b="1" dirty="0"/>
              <a:t>R</a:t>
            </a:r>
            <a:r>
              <a:rPr lang="en-US" sz="1400" b="1" dirty="0" smtClean="0"/>
              <a:t>equisites </a:t>
            </a:r>
            <a:r>
              <a:rPr lang="en-US" sz="1400" b="1" dirty="0"/>
              <a:t>to rolling out FNHW interventions</a:t>
            </a:r>
          </a:p>
          <a:p>
            <a:pPr defTabSz="682749" eaLnBrk="0" hangingPunct="0">
              <a:spcAft>
                <a:spcPts val="171"/>
              </a:spcAft>
              <a:defRPr/>
            </a:pPr>
            <a:endParaRPr lang="en-GB" sz="1400" b="1" kern="0" dirty="0">
              <a:solidFill>
                <a:srgbClr val="000000"/>
              </a:solidFill>
              <a:latin typeface="Arial"/>
              <a:cs typeface="Arial" charset="0"/>
            </a:endParaRPr>
          </a:p>
        </p:txBody>
      </p:sp>
      <p:sp>
        <p:nvSpPr>
          <p:cNvPr id="48" name="Rectangle 47"/>
          <p:cNvSpPr/>
          <p:nvPr/>
        </p:nvSpPr>
        <p:spPr>
          <a:xfrm>
            <a:off x="2524125" y="1880713"/>
            <a:ext cx="8800612" cy="3773341"/>
          </a:xfrm>
          <a:prstGeom prst="rect">
            <a:avLst/>
          </a:prstGeom>
          <a:solidFill>
            <a:schemeClr val="accent2">
              <a:lumMod val="20000"/>
              <a:lumOff val="8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228600" lvl="0" indent="-228600" fontAlgn="t">
              <a:lnSpc>
                <a:spcPct val="115000"/>
              </a:lnSpc>
              <a:buFont typeface="Arial" panose="020B0604020202020204" pitchFamily="34" charset="0"/>
              <a:buChar char="•"/>
            </a:pPr>
            <a:r>
              <a:rPr lang="en-IN" sz="1600" dirty="0" smtClean="0">
                <a:latin typeface="Georgia"/>
              </a:rPr>
              <a:t>Form </a:t>
            </a:r>
            <a:r>
              <a:rPr lang="en-IN" sz="1600" dirty="0">
                <a:latin typeface="Georgia"/>
              </a:rPr>
              <a:t>and functionalize a state-level FNHW core </a:t>
            </a:r>
            <a:r>
              <a:rPr lang="en-IN" sz="1600" dirty="0" smtClean="0">
                <a:latin typeface="Georgia"/>
              </a:rPr>
              <a:t>committee, with representatives of different line departments and other verticals of SRLM as members. This will be headed by the CEO / SMD.</a:t>
            </a:r>
          </a:p>
          <a:p>
            <a:pPr marL="228600" indent="-228600" fontAlgn="t">
              <a:lnSpc>
                <a:spcPct val="115000"/>
              </a:lnSpc>
              <a:buFont typeface="Arial" panose="020B0604020202020204" pitchFamily="34" charset="0"/>
              <a:buChar char="•"/>
            </a:pPr>
            <a:r>
              <a:rPr lang="en-US" sz="1600" dirty="0" smtClean="0">
                <a:latin typeface="Georgia"/>
              </a:rPr>
              <a:t>Develop / modify State FNHW Operational Strategy with </a:t>
            </a:r>
            <a:r>
              <a:rPr lang="en-US" sz="1600" dirty="0">
                <a:latin typeface="Georgia"/>
              </a:rPr>
              <a:t>budgetary provisions in the State Annual Action </a:t>
            </a:r>
            <a:r>
              <a:rPr lang="en-US" sz="1600" dirty="0" smtClean="0">
                <a:latin typeface="Georgia"/>
              </a:rPr>
              <a:t>Plan.</a:t>
            </a:r>
            <a:endParaRPr lang="en-IN" sz="1600" dirty="0">
              <a:latin typeface="Georgia"/>
            </a:endParaRPr>
          </a:p>
          <a:p>
            <a:pPr marL="228600" indent="-228600" fontAlgn="t">
              <a:lnSpc>
                <a:spcPct val="115000"/>
              </a:lnSpc>
              <a:buFont typeface="Arial" panose="020B0604020202020204" pitchFamily="34" charset="0"/>
              <a:buChar char="•"/>
            </a:pPr>
            <a:r>
              <a:rPr lang="en-IN" sz="1600" dirty="0">
                <a:latin typeface="Georgia"/>
              </a:rPr>
              <a:t>Issue advisories, circulars and other necessary guidance </a:t>
            </a:r>
            <a:r>
              <a:rPr lang="en-IN" sz="1600" dirty="0" smtClean="0">
                <a:latin typeface="Georgia"/>
              </a:rPr>
              <a:t>documents</a:t>
            </a:r>
          </a:p>
          <a:p>
            <a:pPr marL="228600" lvl="0" indent="-228600" fontAlgn="t">
              <a:lnSpc>
                <a:spcPct val="115000"/>
              </a:lnSpc>
              <a:buFont typeface="Arial" panose="020B0604020202020204" pitchFamily="34" charset="0"/>
              <a:buChar char="•"/>
            </a:pPr>
            <a:r>
              <a:rPr lang="en-IN" sz="1600" dirty="0" smtClean="0">
                <a:latin typeface="Georgia"/>
              </a:rPr>
              <a:t> </a:t>
            </a:r>
            <a:r>
              <a:rPr lang="en-IN" sz="1600" dirty="0">
                <a:latin typeface="Georgia"/>
              </a:rPr>
              <a:t>Clearly define roles and responsibilities of staff and cadres for </a:t>
            </a:r>
            <a:r>
              <a:rPr lang="en-IN" sz="1600" dirty="0" smtClean="0">
                <a:latin typeface="Georgia"/>
              </a:rPr>
              <a:t>FNHW</a:t>
            </a:r>
            <a:endParaRPr lang="en-IN" sz="1600" dirty="0">
              <a:latin typeface="Georgia"/>
            </a:endParaRPr>
          </a:p>
          <a:p>
            <a:pPr marL="228600" indent="-228600" fontAlgn="t">
              <a:lnSpc>
                <a:spcPct val="115000"/>
              </a:lnSpc>
              <a:buFont typeface="Arial" panose="020B0604020202020204" pitchFamily="34" charset="0"/>
              <a:buChar char="•"/>
            </a:pPr>
            <a:r>
              <a:rPr lang="en-IN" sz="1600" dirty="0">
                <a:latin typeface="Georgia"/>
              </a:rPr>
              <a:t>Create pool of state level resource persons</a:t>
            </a:r>
          </a:p>
          <a:p>
            <a:pPr marL="228600" indent="-228600" fontAlgn="t">
              <a:lnSpc>
                <a:spcPct val="115000"/>
              </a:lnSpc>
              <a:buFont typeface="Arial" panose="020B0604020202020204" pitchFamily="34" charset="0"/>
              <a:buChar char="•"/>
            </a:pPr>
            <a:r>
              <a:rPr lang="en-IN" sz="1600" dirty="0">
                <a:latin typeface="Georgia"/>
              </a:rPr>
              <a:t>Orient/build capacity of state, district, block </a:t>
            </a:r>
            <a:r>
              <a:rPr lang="en-IN" sz="1600" dirty="0" smtClean="0">
                <a:latin typeface="Georgia"/>
              </a:rPr>
              <a:t>level staff </a:t>
            </a:r>
            <a:r>
              <a:rPr lang="en-IN" sz="1600" dirty="0">
                <a:latin typeface="Georgia"/>
              </a:rPr>
              <a:t>and other cadres  </a:t>
            </a:r>
          </a:p>
          <a:p>
            <a:pPr marL="228600" indent="-228600" fontAlgn="t">
              <a:lnSpc>
                <a:spcPct val="115000"/>
              </a:lnSpc>
              <a:buFont typeface="Arial" panose="020B0604020202020204" pitchFamily="34" charset="0"/>
              <a:buChar char="•"/>
            </a:pPr>
            <a:r>
              <a:rPr lang="en-IN" sz="1600" dirty="0">
                <a:latin typeface="Georgia"/>
              </a:rPr>
              <a:t>Facilitate exposure visits of SRLMs to NRO and other mature </a:t>
            </a:r>
            <a:r>
              <a:rPr lang="en-IN" sz="1600" dirty="0" smtClean="0">
                <a:latin typeface="Georgia"/>
              </a:rPr>
              <a:t>states.</a:t>
            </a:r>
          </a:p>
          <a:p>
            <a:pPr marL="228600" indent="-228600" fontAlgn="t">
              <a:lnSpc>
                <a:spcPct val="115000"/>
              </a:lnSpc>
              <a:buFont typeface="Arial" panose="020B0604020202020204" pitchFamily="34" charset="0"/>
              <a:buChar char="•"/>
            </a:pPr>
            <a:r>
              <a:rPr lang="en-US" sz="1600" dirty="0" smtClean="0">
                <a:latin typeface="Georgia"/>
              </a:rPr>
              <a:t>Facilitate </a:t>
            </a:r>
            <a:r>
              <a:rPr lang="en-US" sz="1600" dirty="0">
                <a:latin typeface="Georgia"/>
              </a:rPr>
              <a:t>convergence within SRLM verticals </a:t>
            </a:r>
            <a:r>
              <a:rPr lang="en-US" sz="1600" dirty="0" smtClean="0">
                <a:latin typeface="Georgia"/>
              </a:rPr>
              <a:t>and with </a:t>
            </a:r>
            <a:r>
              <a:rPr lang="en-US" sz="1600" dirty="0">
                <a:latin typeface="Georgia"/>
              </a:rPr>
              <a:t>line departments</a:t>
            </a:r>
            <a:endParaRPr lang="en-IN" sz="1600" dirty="0">
              <a:latin typeface="Georgia"/>
            </a:endParaRPr>
          </a:p>
          <a:p>
            <a:pPr marL="228600" indent="-228600" fontAlgn="t">
              <a:lnSpc>
                <a:spcPct val="115000"/>
              </a:lnSpc>
              <a:buFont typeface="Arial" panose="020B0604020202020204" pitchFamily="34" charset="0"/>
              <a:buChar char="•"/>
            </a:pPr>
            <a:r>
              <a:rPr lang="en-IN" sz="1600" dirty="0">
                <a:latin typeface="Georgia"/>
              </a:rPr>
              <a:t>Establish review, reporting, monitoring and evaluation mechanisms and protocols </a:t>
            </a:r>
            <a:r>
              <a:rPr lang="en-US" sz="1600" dirty="0">
                <a:latin typeface="Georgia"/>
              </a:rPr>
              <a:t> </a:t>
            </a:r>
          </a:p>
          <a:p>
            <a:pPr marL="228600" indent="-228600" fontAlgn="t">
              <a:lnSpc>
                <a:spcPct val="115000"/>
              </a:lnSpc>
              <a:buFont typeface="Arial" panose="020B0604020202020204" pitchFamily="34" charset="0"/>
              <a:buChar char="•"/>
            </a:pPr>
            <a:r>
              <a:rPr lang="en-US" sz="1600" dirty="0">
                <a:latin typeface="Georgia"/>
              </a:rPr>
              <a:t>Develop a mechanism to provide feedback to districts and blocks based on data analysis </a:t>
            </a:r>
            <a:endParaRPr lang="en-IN" sz="1600" dirty="0">
              <a:latin typeface="Georgia"/>
            </a:endParaRPr>
          </a:p>
        </p:txBody>
      </p:sp>
      <p:sp>
        <p:nvSpPr>
          <p:cNvPr id="11" name="Rectangle 10"/>
          <p:cNvSpPr/>
          <p:nvPr/>
        </p:nvSpPr>
        <p:spPr>
          <a:xfrm>
            <a:off x="838200" y="393270"/>
            <a:ext cx="654367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3200" b="1" dirty="0"/>
              <a:t>Pillar 1 - Systems Strengthening</a:t>
            </a:r>
            <a:endParaRPr lang="en-IN" sz="3200" dirty="0"/>
          </a:p>
        </p:txBody>
      </p:sp>
    </p:spTree>
    <p:extLst>
      <p:ext uri="{BB962C8B-B14F-4D97-AF65-F5344CB8AC3E}">
        <p14:creationId xmlns:p14="http://schemas.microsoft.com/office/powerpoint/2010/main" val="170410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838200" y="393270"/>
            <a:ext cx="9109364"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1" y="365125"/>
            <a:ext cx="9109364" cy="743831"/>
          </a:xfrm>
        </p:spPr>
        <p:txBody>
          <a:bodyPr>
            <a:noAutofit/>
          </a:bodyPr>
          <a:lstStyle/>
          <a:p>
            <a:r>
              <a:rPr lang="en-IN" sz="2800" b="1" dirty="0" smtClean="0">
                <a:solidFill>
                  <a:schemeClr val="bg1"/>
                </a:solidFill>
              </a:rPr>
              <a:t>Suggested </a:t>
            </a:r>
            <a:r>
              <a:rPr lang="en-IN" sz="2800" b="1" dirty="0">
                <a:solidFill>
                  <a:schemeClr val="bg1"/>
                </a:solidFill>
              </a:rPr>
              <a:t>Cascade for FNHW Capacity Building </a:t>
            </a:r>
          </a:p>
        </p:txBody>
      </p:sp>
      <p:cxnSp>
        <p:nvCxnSpPr>
          <p:cNvPr id="6" name="Straight Connector 5"/>
          <p:cNvCxnSpPr/>
          <p:nvPr/>
        </p:nvCxnSpPr>
        <p:spPr>
          <a:xfrm>
            <a:off x="4456544" y="3773966"/>
            <a:ext cx="1893918" cy="0"/>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49803" y="4694302"/>
            <a:ext cx="1893918" cy="0"/>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43061" y="5614639"/>
            <a:ext cx="1893918" cy="0"/>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36320" y="6525653"/>
            <a:ext cx="1893918" cy="0"/>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48499" y="5811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175986" y="559453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86500" y="5811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113987" y="559453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001384" y="5811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128872" y="559453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058121" y="5811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185609" y="559453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107993" y="5811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235481" y="5594537"/>
            <a:ext cx="0" cy="212996"/>
          </a:xfrm>
          <a:prstGeom prst="line">
            <a:avLst/>
          </a:prstGeom>
          <a:ln w="19050"/>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1757315" y="2374780"/>
            <a:ext cx="2880632" cy="52342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Mater Trainers (NMMU, Partners, NIRD, NRP)</a:t>
            </a:r>
          </a:p>
        </p:txBody>
      </p:sp>
      <p:sp>
        <p:nvSpPr>
          <p:cNvPr id="21" name="Rounded Rectangle 20"/>
          <p:cNvSpPr/>
          <p:nvPr/>
        </p:nvSpPr>
        <p:spPr>
          <a:xfrm>
            <a:off x="1599798" y="3537541"/>
            <a:ext cx="3576187" cy="3102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State level Trainers</a:t>
            </a:r>
          </a:p>
        </p:txBody>
      </p:sp>
      <p:sp>
        <p:nvSpPr>
          <p:cNvPr id="22" name="Rounded Rectangle 21"/>
          <p:cNvSpPr/>
          <p:nvPr/>
        </p:nvSpPr>
        <p:spPr>
          <a:xfrm>
            <a:off x="1277810" y="4452060"/>
            <a:ext cx="3710525" cy="28016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Community level Trainers </a:t>
            </a:r>
          </a:p>
        </p:txBody>
      </p:sp>
      <p:sp>
        <p:nvSpPr>
          <p:cNvPr id="23" name="Rounded Rectangle 22"/>
          <p:cNvSpPr/>
          <p:nvPr/>
        </p:nvSpPr>
        <p:spPr>
          <a:xfrm>
            <a:off x="667963" y="5441849"/>
            <a:ext cx="4932637" cy="30551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Trainers of SHG members</a:t>
            </a:r>
          </a:p>
        </p:txBody>
      </p:sp>
      <p:pic>
        <p:nvPicPr>
          <p:cNvPr id="25" name="Picture 2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98234" y="2983715"/>
            <a:ext cx="708758" cy="671357"/>
          </a:xfrm>
          <a:prstGeom prst="rect">
            <a:avLst/>
          </a:prstGeom>
        </p:spPr>
      </p:pic>
      <p:pic>
        <p:nvPicPr>
          <p:cNvPr id="26" name="Picture 2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38619" y="2983715"/>
            <a:ext cx="708758" cy="671357"/>
          </a:xfrm>
          <a:prstGeom prst="rect">
            <a:avLst/>
          </a:prstGeom>
        </p:spPr>
      </p:pic>
      <p:pic>
        <p:nvPicPr>
          <p:cNvPr id="27" name="Picture 26"/>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73956" y="2991624"/>
            <a:ext cx="708758" cy="671357"/>
          </a:xfrm>
          <a:prstGeom prst="rect">
            <a:avLst/>
          </a:prstGeom>
        </p:spPr>
      </p:pic>
      <p:pic>
        <p:nvPicPr>
          <p:cNvPr id="28" name="Picture 2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22464" y="4105039"/>
            <a:ext cx="282879" cy="345569"/>
          </a:xfrm>
          <a:prstGeom prst="rect">
            <a:avLst/>
          </a:prstGeom>
        </p:spPr>
      </p:pic>
      <p:pic>
        <p:nvPicPr>
          <p:cNvPr id="29" name="Picture 2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33092" y="4105039"/>
            <a:ext cx="282879" cy="345569"/>
          </a:xfrm>
          <a:prstGeom prst="rect">
            <a:avLst/>
          </a:prstGeom>
        </p:spPr>
      </p:pic>
      <p:pic>
        <p:nvPicPr>
          <p:cNvPr id="30" name="Picture 2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371443" y="4105039"/>
            <a:ext cx="282879" cy="345569"/>
          </a:xfrm>
          <a:prstGeom prst="rect">
            <a:avLst/>
          </a:prstGeom>
        </p:spPr>
      </p:pic>
      <p:pic>
        <p:nvPicPr>
          <p:cNvPr id="31" name="Picture 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8674" y="4105039"/>
            <a:ext cx="282879" cy="345569"/>
          </a:xfrm>
          <a:prstGeom prst="rect">
            <a:avLst/>
          </a:prstGeom>
        </p:spPr>
      </p:pic>
      <p:pic>
        <p:nvPicPr>
          <p:cNvPr id="32" name="Picture 3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29302" y="4105039"/>
            <a:ext cx="282879" cy="345569"/>
          </a:xfrm>
          <a:prstGeom prst="rect">
            <a:avLst/>
          </a:prstGeom>
        </p:spPr>
      </p:pic>
      <p:pic>
        <p:nvPicPr>
          <p:cNvPr id="33" name="Picture 3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67653" y="4105039"/>
            <a:ext cx="282879" cy="345569"/>
          </a:xfrm>
          <a:prstGeom prst="rect">
            <a:avLst/>
          </a:prstGeom>
        </p:spPr>
      </p:pic>
      <p:pic>
        <p:nvPicPr>
          <p:cNvPr id="34" name="Picture 3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4657" y="5028880"/>
            <a:ext cx="282879" cy="345569"/>
          </a:xfrm>
          <a:prstGeom prst="rect">
            <a:avLst/>
          </a:prstGeom>
        </p:spPr>
      </p:pic>
      <p:pic>
        <p:nvPicPr>
          <p:cNvPr id="35" name="Picture 3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5285" y="5028880"/>
            <a:ext cx="282879" cy="345569"/>
          </a:xfrm>
          <a:prstGeom prst="rect">
            <a:avLst/>
          </a:prstGeom>
        </p:spPr>
      </p:pic>
      <p:pic>
        <p:nvPicPr>
          <p:cNvPr id="36" name="Picture 3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83635" y="5028880"/>
            <a:ext cx="282879" cy="345569"/>
          </a:xfrm>
          <a:prstGeom prst="rect">
            <a:avLst/>
          </a:prstGeom>
        </p:spPr>
      </p:pic>
      <p:pic>
        <p:nvPicPr>
          <p:cNvPr id="37" name="Picture 3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8916" y="5028880"/>
            <a:ext cx="282879" cy="345569"/>
          </a:xfrm>
          <a:prstGeom prst="rect">
            <a:avLst/>
          </a:prstGeom>
        </p:spPr>
      </p:pic>
      <p:pic>
        <p:nvPicPr>
          <p:cNvPr id="38" name="Picture 3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39544" y="5028880"/>
            <a:ext cx="282879" cy="345569"/>
          </a:xfrm>
          <a:prstGeom prst="rect">
            <a:avLst/>
          </a:prstGeom>
        </p:spPr>
      </p:pic>
      <p:pic>
        <p:nvPicPr>
          <p:cNvPr id="39" name="Picture 38"/>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77895" y="5028880"/>
            <a:ext cx="282879" cy="345569"/>
          </a:xfrm>
          <a:prstGeom prst="rect">
            <a:avLst/>
          </a:prstGeom>
        </p:spPr>
      </p:pic>
      <p:pic>
        <p:nvPicPr>
          <p:cNvPr id="40" name="Picture 3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97558" y="5028880"/>
            <a:ext cx="282879" cy="345569"/>
          </a:xfrm>
          <a:prstGeom prst="rect">
            <a:avLst/>
          </a:prstGeom>
        </p:spPr>
      </p:pic>
      <p:pic>
        <p:nvPicPr>
          <p:cNvPr id="41" name="Picture 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8186" y="5028880"/>
            <a:ext cx="282879" cy="345569"/>
          </a:xfrm>
          <a:prstGeom prst="rect">
            <a:avLst/>
          </a:prstGeom>
        </p:spPr>
      </p:pic>
      <p:pic>
        <p:nvPicPr>
          <p:cNvPr id="42" name="Picture 4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46537" y="5028880"/>
            <a:ext cx="282879" cy="345569"/>
          </a:xfrm>
          <a:prstGeom prst="rect">
            <a:avLst/>
          </a:prstGeom>
        </p:spPr>
      </p:pic>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11" y="5934080"/>
            <a:ext cx="282879" cy="345569"/>
          </a:xfrm>
          <a:prstGeom prst="rect">
            <a:avLst/>
          </a:prstGeom>
        </p:spPr>
      </p:pic>
      <p:pic>
        <p:nvPicPr>
          <p:cNvPr id="44" name="Picture 4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2038" y="5934080"/>
            <a:ext cx="282879" cy="345569"/>
          </a:xfrm>
          <a:prstGeom prst="rect">
            <a:avLst/>
          </a:prstGeom>
        </p:spPr>
      </p:pic>
      <p:pic>
        <p:nvPicPr>
          <p:cNvPr id="45" name="Picture 4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00389" y="5934080"/>
            <a:ext cx="282879" cy="345569"/>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017" y="5934080"/>
            <a:ext cx="282879" cy="345569"/>
          </a:xfrm>
          <a:prstGeom prst="rect">
            <a:avLst/>
          </a:prstGeom>
        </p:spPr>
      </p:pic>
      <p:pic>
        <p:nvPicPr>
          <p:cNvPr id="47" name="Picture 4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78645" y="5934080"/>
            <a:ext cx="282879" cy="345569"/>
          </a:xfrm>
          <a:prstGeom prst="rect">
            <a:avLst/>
          </a:prstGeom>
        </p:spPr>
      </p:pic>
      <p:pic>
        <p:nvPicPr>
          <p:cNvPr id="48" name="Picture 4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16996" y="5934080"/>
            <a:ext cx="282879" cy="345569"/>
          </a:xfrm>
          <a:prstGeom prst="rect">
            <a:avLst/>
          </a:prstGeom>
        </p:spPr>
      </p:pic>
      <p:pic>
        <p:nvPicPr>
          <p:cNvPr id="49" name="Picture 4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50994" y="5934080"/>
            <a:ext cx="282879" cy="345569"/>
          </a:xfrm>
          <a:prstGeom prst="rect">
            <a:avLst/>
          </a:prstGeom>
        </p:spPr>
      </p:pic>
      <p:pic>
        <p:nvPicPr>
          <p:cNvPr id="50" name="Picture 4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61622" y="5934080"/>
            <a:ext cx="282879" cy="345569"/>
          </a:xfrm>
          <a:prstGeom prst="rect">
            <a:avLst/>
          </a:prstGeom>
        </p:spPr>
      </p:pic>
      <p:pic>
        <p:nvPicPr>
          <p:cNvPr id="51" name="Picture 5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99973" y="5934080"/>
            <a:ext cx="282879" cy="345569"/>
          </a:xfrm>
          <a:prstGeom prst="rect">
            <a:avLst/>
          </a:prstGeom>
        </p:spPr>
      </p:pic>
      <p:pic>
        <p:nvPicPr>
          <p:cNvPr id="52" name="Picture 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4508" y="5934080"/>
            <a:ext cx="282879" cy="345569"/>
          </a:xfrm>
          <a:prstGeom prst="rect">
            <a:avLst/>
          </a:prstGeom>
        </p:spPr>
      </p:pic>
      <p:pic>
        <p:nvPicPr>
          <p:cNvPr id="53" name="Picture 5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05136" y="5934080"/>
            <a:ext cx="282879" cy="345569"/>
          </a:xfrm>
          <a:prstGeom prst="rect">
            <a:avLst/>
          </a:prstGeom>
        </p:spPr>
      </p:pic>
      <p:pic>
        <p:nvPicPr>
          <p:cNvPr id="54" name="Picture 5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43487" y="5934080"/>
            <a:ext cx="282879" cy="345569"/>
          </a:xfrm>
          <a:prstGeom prst="rect">
            <a:avLst/>
          </a:prstGeom>
        </p:spPr>
      </p:pic>
      <p:pic>
        <p:nvPicPr>
          <p:cNvPr id="55" name="Picture 5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602" y="5934080"/>
            <a:ext cx="282879" cy="345569"/>
          </a:xfrm>
          <a:prstGeom prst="rect">
            <a:avLst/>
          </a:prstGeom>
        </p:spPr>
      </p:pic>
      <p:pic>
        <p:nvPicPr>
          <p:cNvPr id="56" name="Picture 5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50230" y="5934080"/>
            <a:ext cx="282879" cy="345569"/>
          </a:xfrm>
          <a:prstGeom prst="rect">
            <a:avLst/>
          </a:prstGeom>
        </p:spPr>
      </p:pic>
      <p:pic>
        <p:nvPicPr>
          <p:cNvPr id="57" name="Picture 5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8580" y="5934080"/>
            <a:ext cx="282879" cy="345569"/>
          </a:xfrm>
          <a:prstGeom prst="rect">
            <a:avLst/>
          </a:prstGeom>
        </p:spPr>
      </p:pic>
      <p:sp>
        <p:nvSpPr>
          <p:cNvPr id="58" name="TextBox 57"/>
          <p:cNvSpPr txBox="1"/>
          <p:nvPr/>
        </p:nvSpPr>
        <p:spPr>
          <a:xfrm>
            <a:off x="1851180" y="2845631"/>
            <a:ext cx="534565" cy="279257"/>
          </a:xfrm>
          <a:prstGeom prst="rect">
            <a:avLst/>
          </a:prstGeom>
          <a:noFill/>
        </p:spPr>
        <p:txBody>
          <a:bodyPr wrap="square" rtlCol="0">
            <a:spAutoFit/>
          </a:bodyPr>
          <a:lstStyle/>
          <a:p>
            <a:r>
              <a:rPr lang="en-IN" sz="1200" b="1" dirty="0">
                <a:latin typeface="+mj-lt"/>
              </a:rPr>
              <a:t>SRP</a:t>
            </a:r>
          </a:p>
        </p:txBody>
      </p:sp>
      <p:sp>
        <p:nvSpPr>
          <p:cNvPr id="59" name="TextBox 58"/>
          <p:cNvSpPr txBox="1"/>
          <p:nvPr/>
        </p:nvSpPr>
        <p:spPr>
          <a:xfrm>
            <a:off x="2947887" y="2857654"/>
            <a:ext cx="576574" cy="276999"/>
          </a:xfrm>
          <a:prstGeom prst="rect">
            <a:avLst/>
          </a:prstGeom>
          <a:noFill/>
        </p:spPr>
        <p:txBody>
          <a:bodyPr wrap="square" rtlCol="0">
            <a:spAutoFit/>
          </a:bodyPr>
          <a:lstStyle/>
          <a:p>
            <a:r>
              <a:rPr lang="en-IN" sz="1200" b="1" dirty="0">
                <a:latin typeface="+mj-lt"/>
              </a:rPr>
              <a:t>DRP</a:t>
            </a:r>
          </a:p>
        </p:txBody>
      </p:sp>
      <p:sp>
        <p:nvSpPr>
          <p:cNvPr id="60" name="TextBox 59"/>
          <p:cNvSpPr txBox="1"/>
          <p:nvPr/>
        </p:nvSpPr>
        <p:spPr>
          <a:xfrm>
            <a:off x="3750981" y="2855034"/>
            <a:ext cx="534565" cy="279257"/>
          </a:xfrm>
          <a:prstGeom prst="rect">
            <a:avLst/>
          </a:prstGeom>
          <a:noFill/>
        </p:spPr>
        <p:txBody>
          <a:bodyPr wrap="square" rtlCol="0">
            <a:spAutoFit/>
          </a:bodyPr>
          <a:lstStyle/>
          <a:p>
            <a:r>
              <a:rPr lang="en-IN" sz="1200" b="1" dirty="0">
                <a:latin typeface="+mj-lt"/>
              </a:rPr>
              <a:t>BRP</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054" y="1832471"/>
            <a:ext cx="694471" cy="657823"/>
          </a:xfrm>
          <a:prstGeom prst="rect">
            <a:avLst/>
          </a:prstGeom>
        </p:spPr>
      </p:pic>
      <p:cxnSp>
        <p:nvCxnSpPr>
          <p:cNvPr id="62" name="Straight Connector 61"/>
          <p:cNvCxnSpPr/>
          <p:nvPr/>
        </p:nvCxnSpPr>
        <p:spPr>
          <a:xfrm>
            <a:off x="3830241" y="4034177"/>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3957728" y="3817461"/>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70724" y="494774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698211" y="473102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3018451" y="494774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3145939" y="473102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4515592" y="494774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643080" y="473102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2134037" y="4034177"/>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261524" y="3817461"/>
            <a:ext cx="0" cy="212996"/>
          </a:xfrm>
          <a:prstGeom prst="line">
            <a:avLst/>
          </a:prstGeom>
          <a:ln w="19050"/>
        </p:spPr>
        <p:style>
          <a:lnRef idx="1">
            <a:schemeClr val="dk1"/>
          </a:lnRef>
          <a:fillRef idx="0">
            <a:schemeClr val="dk1"/>
          </a:fillRef>
          <a:effectRef idx="0">
            <a:schemeClr val="dk1"/>
          </a:effectRef>
          <a:fontRef idx="minor">
            <a:schemeClr val="tx1"/>
          </a:fontRef>
        </p:style>
      </p:cxnSp>
      <p:sp>
        <p:nvSpPr>
          <p:cNvPr id="72" name="Rectangle 71"/>
          <p:cNvSpPr/>
          <p:nvPr/>
        </p:nvSpPr>
        <p:spPr>
          <a:xfrm>
            <a:off x="6719963" y="2855034"/>
            <a:ext cx="1497397" cy="878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smtClean="0">
                <a:solidFill>
                  <a:schemeClr val="tx1"/>
                </a:solidFill>
                <a:latin typeface="+mj-lt"/>
              </a:rPr>
              <a:t>Develop pool of master trainers at state level </a:t>
            </a:r>
            <a:endParaRPr lang="en-US" sz="1200" dirty="0">
              <a:solidFill>
                <a:schemeClr val="tx1"/>
              </a:solidFill>
              <a:latin typeface="+mj-lt"/>
            </a:endParaRPr>
          </a:p>
        </p:txBody>
      </p:sp>
      <p:sp>
        <p:nvSpPr>
          <p:cNvPr id="73" name="Rectangle 72"/>
          <p:cNvSpPr/>
          <p:nvPr/>
        </p:nvSpPr>
        <p:spPr>
          <a:xfrm>
            <a:off x="6701934" y="3805350"/>
            <a:ext cx="1515426" cy="8529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smtClean="0">
                <a:solidFill>
                  <a:schemeClr val="tx1"/>
                </a:solidFill>
                <a:latin typeface="+mj-lt"/>
              </a:rPr>
              <a:t>Orientation of district and block level managers</a:t>
            </a:r>
            <a:endParaRPr lang="en-US" sz="1200" dirty="0">
              <a:solidFill>
                <a:schemeClr val="tx1"/>
              </a:solidFill>
              <a:latin typeface="+mj-lt"/>
            </a:endParaRPr>
          </a:p>
        </p:txBody>
      </p:sp>
      <p:sp>
        <p:nvSpPr>
          <p:cNvPr id="74" name="Rectangle 73"/>
          <p:cNvSpPr/>
          <p:nvPr/>
        </p:nvSpPr>
        <p:spPr>
          <a:xfrm>
            <a:off x="6682268" y="4713967"/>
            <a:ext cx="1576720" cy="9449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smtClean="0">
                <a:solidFill>
                  <a:schemeClr val="tx1"/>
                </a:solidFill>
                <a:latin typeface="+mj-lt"/>
              </a:rPr>
              <a:t>Capacities of CRPs / VO leaders/VOA’s SAC members are built</a:t>
            </a:r>
            <a:endParaRPr lang="en-US" sz="1200" dirty="0">
              <a:solidFill>
                <a:schemeClr val="tx1"/>
              </a:solidFill>
              <a:latin typeface="+mj-lt"/>
            </a:endParaRPr>
          </a:p>
        </p:txBody>
      </p:sp>
      <p:sp>
        <p:nvSpPr>
          <p:cNvPr id="75" name="Rectangle 74"/>
          <p:cNvSpPr/>
          <p:nvPr/>
        </p:nvSpPr>
        <p:spPr>
          <a:xfrm>
            <a:off x="6650472" y="5697343"/>
            <a:ext cx="1638223" cy="852901"/>
          </a:xfrm>
          <a:prstGeom prst="rect">
            <a:avLst/>
          </a:prstGeom>
          <a:solidFill>
            <a:srgbClr val="7E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latin typeface="+mj-lt"/>
              </a:rPr>
              <a:t>Monthly meetings with SHG members to orient them on FNHW sessions </a:t>
            </a:r>
          </a:p>
        </p:txBody>
      </p:sp>
      <p:sp>
        <p:nvSpPr>
          <p:cNvPr id="76" name="Rectangle 75"/>
          <p:cNvSpPr/>
          <p:nvPr/>
        </p:nvSpPr>
        <p:spPr>
          <a:xfrm>
            <a:off x="6329594" y="1636620"/>
            <a:ext cx="4937117" cy="112737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400" b="1" dirty="0">
                <a:solidFill>
                  <a:schemeClr val="tx1"/>
                </a:solidFill>
                <a:latin typeface="+mj-lt"/>
              </a:rPr>
              <a:t>Training Plan</a:t>
            </a:r>
          </a:p>
          <a:p>
            <a:pPr lvl="0" algn="ctr"/>
            <a:r>
              <a:rPr lang="en-US" sz="1400" dirty="0">
                <a:solidFill>
                  <a:schemeClr val="tx1"/>
                </a:solidFill>
                <a:latin typeface="+mj-lt"/>
              </a:rPr>
              <a:t>The training will comprise of </a:t>
            </a:r>
            <a:r>
              <a:rPr lang="en-US" sz="1400" dirty="0" smtClean="0">
                <a:solidFill>
                  <a:schemeClr val="tx1"/>
                </a:solidFill>
                <a:latin typeface="+mj-lt"/>
              </a:rPr>
              <a:t>technical and operational sessions</a:t>
            </a:r>
            <a:r>
              <a:rPr lang="en-US" sz="1400" dirty="0">
                <a:solidFill>
                  <a:schemeClr val="tx1"/>
                </a:solidFill>
                <a:latin typeface="+mj-lt"/>
              </a:rPr>
              <a:t>. Each session will be a stand-alone capsule to enable SRLM to pick up topics </a:t>
            </a:r>
            <a:r>
              <a:rPr lang="en-US" sz="1400" dirty="0" smtClean="0">
                <a:solidFill>
                  <a:schemeClr val="tx1"/>
                </a:solidFill>
                <a:latin typeface="+mj-lt"/>
              </a:rPr>
              <a:t>based on state strategy. </a:t>
            </a:r>
            <a:endParaRPr lang="en-US" sz="1400" dirty="0">
              <a:solidFill>
                <a:schemeClr val="tx1"/>
              </a:solidFill>
              <a:latin typeface="+mj-lt"/>
            </a:endParaRPr>
          </a:p>
        </p:txBody>
      </p:sp>
      <p:sp>
        <p:nvSpPr>
          <p:cNvPr id="79" name="Oval 78"/>
          <p:cNvSpPr/>
          <p:nvPr/>
        </p:nvSpPr>
        <p:spPr>
          <a:xfrm>
            <a:off x="6427000" y="2794299"/>
            <a:ext cx="32595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1</a:t>
            </a:r>
          </a:p>
        </p:txBody>
      </p:sp>
      <p:sp>
        <p:nvSpPr>
          <p:cNvPr id="80" name="Oval 79"/>
          <p:cNvSpPr/>
          <p:nvPr/>
        </p:nvSpPr>
        <p:spPr>
          <a:xfrm>
            <a:off x="6439174" y="3790841"/>
            <a:ext cx="33246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2</a:t>
            </a:r>
          </a:p>
        </p:txBody>
      </p:sp>
      <p:sp>
        <p:nvSpPr>
          <p:cNvPr id="81" name="Oval 80"/>
          <p:cNvSpPr/>
          <p:nvPr/>
        </p:nvSpPr>
        <p:spPr>
          <a:xfrm>
            <a:off x="6434428" y="4680355"/>
            <a:ext cx="33246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3</a:t>
            </a:r>
          </a:p>
        </p:txBody>
      </p:sp>
      <p:sp>
        <p:nvSpPr>
          <p:cNvPr id="82" name="Oval 81"/>
          <p:cNvSpPr/>
          <p:nvPr/>
        </p:nvSpPr>
        <p:spPr>
          <a:xfrm>
            <a:off x="6392109" y="5658147"/>
            <a:ext cx="347803"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4</a:t>
            </a:r>
          </a:p>
        </p:txBody>
      </p:sp>
      <p:pic>
        <p:nvPicPr>
          <p:cNvPr id="96" name="Picture 9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24970" y="3006540"/>
            <a:ext cx="708758" cy="671357"/>
          </a:xfrm>
          <a:prstGeom prst="rect">
            <a:avLst/>
          </a:prstGeom>
        </p:spPr>
      </p:pic>
      <p:sp>
        <p:nvSpPr>
          <p:cNvPr id="97" name="TextBox 96"/>
          <p:cNvSpPr txBox="1"/>
          <p:nvPr/>
        </p:nvSpPr>
        <p:spPr>
          <a:xfrm>
            <a:off x="4480718" y="2857551"/>
            <a:ext cx="609608" cy="276999"/>
          </a:xfrm>
          <a:prstGeom prst="rect">
            <a:avLst/>
          </a:prstGeom>
          <a:noFill/>
        </p:spPr>
        <p:txBody>
          <a:bodyPr wrap="square" rtlCol="0">
            <a:spAutoFit/>
          </a:bodyPr>
          <a:lstStyle/>
          <a:p>
            <a:r>
              <a:rPr lang="en-IN" sz="1200" b="1" dirty="0">
                <a:latin typeface="+mj-lt"/>
              </a:rPr>
              <a:t>SIRD</a:t>
            </a:r>
          </a:p>
        </p:txBody>
      </p:sp>
      <p:sp>
        <p:nvSpPr>
          <p:cNvPr id="98" name="TextBox 97"/>
          <p:cNvSpPr txBox="1"/>
          <p:nvPr/>
        </p:nvSpPr>
        <p:spPr>
          <a:xfrm>
            <a:off x="1598557" y="3804469"/>
            <a:ext cx="665002" cy="276999"/>
          </a:xfrm>
          <a:prstGeom prst="rect">
            <a:avLst/>
          </a:prstGeom>
          <a:noFill/>
        </p:spPr>
        <p:txBody>
          <a:bodyPr wrap="square" rtlCol="0">
            <a:spAutoFit/>
          </a:bodyPr>
          <a:lstStyle/>
          <a:p>
            <a:r>
              <a:rPr lang="en-US" sz="1200" b="1" dirty="0">
                <a:latin typeface="+mj-lt"/>
              </a:rPr>
              <a:t>CRP</a:t>
            </a:r>
          </a:p>
        </p:txBody>
      </p:sp>
      <p:sp>
        <p:nvSpPr>
          <p:cNvPr id="99" name="TextBox 98"/>
          <p:cNvSpPr txBox="1"/>
          <p:nvPr/>
        </p:nvSpPr>
        <p:spPr>
          <a:xfrm>
            <a:off x="740122" y="4680535"/>
            <a:ext cx="1590560" cy="276999"/>
          </a:xfrm>
          <a:prstGeom prst="rect">
            <a:avLst/>
          </a:prstGeom>
          <a:noFill/>
        </p:spPr>
        <p:txBody>
          <a:bodyPr wrap="square" rtlCol="0">
            <a:spAutoFit/>
          </a:bodyPr>
          <a:lstStyle/>
          <a:p>
            <a:r>
              <a:rPr lang="en-US" sz="1200" b="1" dirty="0">
                <a:latin typeface="+mj-lt"/>
              </a:rPr>
              <a:t>Vo leaders</a:t>
            </a:r>
          </a:p>
        </p:txBody>
      </p:sp>
      <p:sp>
        <p:nvSpPr>
          <p:cNvPr id="100" name="TextBox 99"/>
          <p:cNvSpPr txBox="1"/>
          <p:nvPr/>
        </p:nvSpPr>
        <p:spPr>
          <a:xfrm>
            <a:off x="2015081" y="4694302"/>
            <a:ext cx="1590560" cy="276999"/>
          </a:xfrm>
          <a:prstGeom prst="rect">
            <a:avLst/>
          </a:prstGeom>
          <a:noFill/>
        </p:spPr>
        <p:txBody>
          <a:bodyPr wrap="square" rtlCol="0">
            <a:spAutoFit/>
          </a:bodyPr>
          <a:lstStyle/>
          <a:p>
            <a:r>
              <a:rPr lang="en-US" sz="1200" b="1" dirty="0">
                <a:latin typeface="+mj-lt"/>
              </a:rPr>
              <a:t>SAC members</a:t>
            </a:r>
          </a:p>
        </p:txBody>
      </p:sp>
      <p:sp>
        <p:nvSpPr>
          <p:cNvPr id="101" name="TextBox 100"/>
          <p:cNvSpPr txBox="1"/>
          <p:nvPr/>
        </p:nvSpPr>
        <p:spPr>
          <a:xfrm>
            <a:off x="3663240" y="4679860"/>
            <a:ext cx="2057935" cy="461665"/>
          </a:xfrm>
          <a:prstGeom prst="rect">
            <a:avLst/>
          </a:prstGeom>
          <a:noFill/>
        </p:spPr>
        <p:txBody>
          <a:bodyPr wrap="square" rtlCol="0">
            <a:spAutoFit/>
          </a:bodyPr>
          <a:lstStyle/>
          <a:p>
            <a:r>
              <a:rPr lang="en-US" sz="1200" b="1" dirty="0">
                <a:latin typeface="+mj-lt"/>
              </a:rPr>
              <a:t>Community cadre/Active women</a:t>
            </a:r>
          </a:p>
        </p:txBody>
      </p:sp>
      <p:sp>
        <p:nvSpPr>
          <p:cNvPr id="102" name="TextBox 101"/>
          <p:cNvSpPr txBox="1"/>
          <p:nvPr/>
        </p:nvSpPr>
        <p:spPr>
          <a:xfrm>
            <a:off x="2580841" y="6246497"/>
            <a:ext cx="1677512" cy="276999"/>
          </a:xfrm>
          <a:prstGeom prst="rect">
            <a:avLst/>
          </a:prstGeom>
          <a:noFill/>
        </p:spPr>
        <p:txBody>
          <a:bodyPr wrap="square" rtlCol="0">
            <a:spAutoFit/>
          </a:bodyPr>
          <a:lstStyle/>
          <a:p>
            <a:r>
              <a:rPr lang="en-US" sz="1200" dirty="0">
                <a:latin typeface="+mj-lt"/>
              </a:rPr>
              <a:t>SHG women</a:t>
            </a:r>
          </a:p>
        </p:txBody>
      </p:sp>
      <p:sp>
        <p:nvSpPr>
          <p:cNvPr id="105" name="TextBox 104"/>
          <p:cNvSpPr txBox="1"/>
          <p:nvPr/>
        </p:nvSpPr>
        <p:spPr>
          <a:xfrm>
            <a:off x="3413289" y="3790793"/>
            <a:ext cx="665002" cy="276999"/>
          </a:xfrm>
          <a:prstGeom prst="rect">
            <a:avLst/>
          </a:prstGeom>
          <a:noFill/>
        </p:spPr>
        <p:txBody>
          <a:bodyPr wrap="square" rtlCol="0">
            <a:spAutoFit/>
          </a:bodyPr>
          <a:lstStyle/>
          <a:p>
            <a:r>
              <a:rPr lang="en-US" sz="1200" b="1" dirty="0">
                <a:latin typeface="+mj-lt"/>
              </a:rPr>
              <a:t>CRP</a:t>
            </a:r>
          </a:p>
        </p:txBody>
      </p:sp>
      <p:sp>
        <p:nvSpPr>
          <p:cNvPr id="95" name="Content Placeholder 2"/>
          <p:cNvSpPr txBox="1">
            <a:spLocks/>
          </p:cNvSpPr>
          <p:nvPr/>
        </p:nvSpPr>
        <p:spPr>
          <a:xfrm>
            <a:off x="8405010" y="3018619"/>
            <a:ext cx="3391515" cy="298135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accent4"/>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Specific requirements</a:t>
            </a:r>
          </a:p>
          <a:p>
            <a:r>
              <a:rPr lang="en-US" sz="1600" dirty="0" smtClean="0"/>
              <a:t>Form trainer resource pool at the state level and each intervention district and block</a:t>
            </a:r>
          </a:p>
          <a:p>
            <a:r>
              <a:rPr lang="en-US" sz="1600" dirty="0" smtClean="0"/>
              <a:t>Print and distribute contextualized training module and IEC material including posters, flip charts, videos etc.</a:t>
            </a:r>
          </a:p>
          <a:p>
            <a:r>
              <a:rPr lang="en-US" sz="1600" dirty="0" smtClean="0"/>
              <a:t>Orient staff/trainer resource pool/cadre of district and block on FNHW (Flip Book and SOPs)</a:t>
            </a:r>
          </a:p>
          <a:p>
            <a:r>
              <a:rPr lang="en-US" sz="1600" dirty="0" smtClean="0"/>
              <a:t>Develop training cascade and flow of FNHW session rollout based on state strategy</a:t>
            </a:r>
            <a:endParaRPr lang="en-IN" sz="1600" dirty="0"/>
          </a:p>
        </p:txBody>
      </p:sp>
    </p:spTree>
    <p:extLst>
      <p:ext uri="{BB962C8B-B14F-4D97-AF65-F5344CB8AC3E}">
        <p14:creationId xmlns:p14="http://schemas.microsoft.com/office/powerpoint/2010/main" val="33138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barn(inVertical)">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38200" y="393270"/>
            <a:ext cx="10363200" cy="10735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199" y="310425"/>
            <a:ext cx="10539635" cy="1325563"/>
          </a:xfrm>
        </p:spPr>
        <p:txBody>
          <a:bodyPr>
            <a:normAutofit fontScale="90000"/>
          </a:bodyPr>
          <a:lstStyle/>
          <a:p>
            <a:r>
              <a:rPr lang="en-IN" sz="3200" b="1" dirty="0" smtClean="0">
                <a:solidFill>
                  <a:schemeClr val="bg1"/>
                </a:solidFill>
              </a:rPr>
              <a:t>Resources available for orientation and building </a:t>
            </a:r>
            <a:r>
              <a:rPr lang="en-IN" sz="3200" b="1" dirty="0">
                <a:solidFill>
                  <a:schemeClr val="bg1"/>
                </a:solidFill>
              </a:rPr>
              <a:t>capacity of state, district, block </a:t>
            </a:r>
            <a:r>
              <a:rPr lang="en-IN" sz="3200" b="1" dirty="0" smtClean="0">
                <a:solidFill>
                  <a:schemeClr val="bg1"/>
                </a:solidFill>
              </a:rPr>
              <a:t>level </a:t>
            </a:r>
            <a:r>
              <a:rPr lang="en-IN" sz="3200" b="1" dirty="0">
                <a:solidFill>
                  <a:schemeClr val="bg1"/>
                </a:solidFill>
              </a:rPr>
              <a:t>and other cadres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38" name="Text Box 30"/>
          <p:cNvSpPr txBox="1">
            <a:spLocks noChangeArrowheads="1"/>
          </p:cNvSpPr>
          <p:nvPr/>
        </p:nvSpPr>
        <p:spPr bwMode="gray">
          <a:xfrm>
            <a:off x="5947317" y="3042977"/>
            <a:ext cx="2663283" cy="2728943"/>
          </a:xfrm>
          <a:prstGeom prst="rect">
            <a:avLst/>
          </a:prstGeom>
          <a:noFill/>
          <a:ln w="9525">
            <a:noFill/>
            <a:miter lim="800000"/>
            <a:headEnd/>
            <a:tailEnd/>
          </a:ln>
        </p:spPr>
        <p:txBody>
          <a:bodyPr lIns="61568" tIns="0" rIns="0" bIns="0" anchor="b"/>
          <a:lstStyle>
            <a:defPPr>
              <a:defRPr lang="en-US"/>
            </a:defPPr>
            <a:lvl1pPr defTabSz="685463">
              <a:spcBef>
                <a:spcPct val="20000"/>
              </a:spcBef>
              <a:defRPr sz="1600">
                <a:latin typeface="+mj-lt"/>
              </a:defRPr>
            </a:lvl1pPr>
          </a:lstStyle>
          <a:p>
            <a:r>
              <a:rPr lang="en-US" sz="1400" dirty="0"/>
              <a:t>Standard Operating Procedures for </a:t>
            </a:r>
            <a:r>
              <a:rPr lang="en-US" sz="1400" dirty="0" smtClean="0"/>
              <a:t>–</a:t>
            </a:r>
            <a:endParaRPr lang="en-US" sz="1400" dirty="0"/>
          </a:p>
          <a:p>
            <a:pPr marL="285750" indent="-285750">
              <a:buFont typeface="Arial" panose="020B0604020202020204" pitchFamily="34" charset="0"/>
              <a:buChar char="•"/>
            </a:pPr>
            <a:r>
              <a:rPr lang="en-US" sz="1400" dirty="0" smtClean="0"/>
              <a:t>FNHW Action Planning</a:t>
            </a:r>
          </a:p>
          <a:p>
            <a:pPr marL="285750" indent="-285750">
              <a:buFont typeface="Arial" panose="020B0604020202020204" pitchFamily="34" charset="0"/>
              <a:buChar char="•"/>
            </a:pPr>
            <a:r>
              <a:rPr lang="en-US" sz="1400" dirty="0" smtClean="0"/>
              <a:t>Review</a:t>
            </a:r>
          </a:p>
          <a:p>
            <a:pPr marL="285750" indent="-285750">
              <a:buFont typeface="Arial" panose="020B0604020202020204" pitchFamily="34" charset="0"/>
              <a:buChar char="•"/>
            </a:pPr>
            <a:r>
              <a:rPr lang="en-US" sz="1400" dirty="0" smtClean="0"/>
              <a:t>Convergence</a:t>
            </a:r>
          </a:p>
          <a:p>
            <a:pPr marL="285750" indent="-285750">
              <a:buFont typeface="Arial" panose="020B0604020202020204" pitchFamily="34" charset="0"/>
              <a:buChar char="•"/>
            </a:pPr>
            <a:r>
              <a:rPr lang="en-US" sz="1400" dirty="0" smtClean="0"/>
              <a:t>Home visit</a:t>
            </a:r>
          </a:p>
          <a:p>
            <a:pPr marL="285750" indent="-285750">
              <a:buFont typeface="Arial" panose="020B0604020202020204" pitchFamily="34" charset="0"/>
              <a:buChar char="•"/>
            </a:pPr>
            <a:r>
              <a:rPr lang="en-US" sz="1400" dirty="0" smtClean="0"/>
              <a:t>Peer Counselling</a:t>
            </a:r>
            <a:endParaRPr lang="en-US" sz="1400" dirty="0"/>
          </a:p>
          <a:p>
            <a:pPr marL="285750" indent="-285750">
              <a:buFont typeface="Arial" panose="020B0604020202020204" pitchFamily="34" charset="0"/>
              <a:buChar char="•"/>
            </a:pPr>
            <a:r>
              <a:rPr lang="en-US" sz="1400" dirty="0" smtClean="0"/>
              <a:t>Participation in VHSND</a:t>
            </a:r>
          </a:p>
          <a:p>
            <a:pPr marL="285750" indent="-285750">
              <a:buFont typeface="Arial" panose="020B0604020202020204" pitchFamily="34" charset="0"/>
              <a:buChar char="•"/>
            </a:pPr>
            <a:r>
              <a:rPr lang="en-US" sz="1400" dirty="0" smtClean="0"/>
              <a:t>Organizing Community events / campaigns</a:t>
            </a:r>
            <a:endParaRPr lang="en-US" sz="1400" dirty="0"/>
          </a:p>
          <a:p>
            <a:pPr marL="285750" indent="-285750">
              <a:buFont typeface="Arial" panose="020B0604020202020204" pitchFamily="34" charset="0"/>
              <a:buChar char="•"/>
            </a:pPr>
            <a:r>
              <a:rPr lang="en-US" sz="1400" dirty="0" err="1" smtClean="0"/>
              <a:t>Parivar</a:t>
            </a:r>
            <a:r>
              <a:rPr lang="en-US" sz="1400" dirty="0" smtClean="0"/>
              <a:t> </a:t>
            </a:r>
            <a:r>
              <a:rPr lang="en-US" sz="1400" dirty="0" err="1" smtClean="0"/>
              <a:t>Chaupal</a:t>
            </a:r>
            <a:endParaRPr lang="en-US" sz="1400" dirty="0"/>
          </a:p>
          <a:p>
            <a:pPr marL="285750" indent="-285750">
              <a:buFont typeface="Arial" panose="020B0604020202020204" pitchFamily="34" charset="0"/>
              <a:buChar char="•"/>
            </a:pPr>
            <a:r>
              <a:rPr lang="en-US" sz="1400" dirty="0" smtClean="0"/>
              <a:t>Reward </a:t>
            </a:r>
            <a:r>
              <a:rPr lang="en-US" sz="1400" dirty="0"/>
              <a:t>mechanism</a:t>
            </a:r>
          </a:p>
          <a:p>
            <a:endParaRPr lang="de-DE" sz="1400" dirty="0"/>
          </a:p>
        </p:txBody>
      </p:sp>
      <p:sp>
        <p:nvSpPr>
          <p:cNvPr id="39" name="Line 31"/>
          <p:cNvSpPr>
            <a:spLocks noChangeShapeType="1"/>
          </p:cNvSpPr>
          <p:nvPr/>
        </p:nvSpPr>
        <p:spPr bwMode="gray">
          <a:xfrm flipV="1">
            <a:off x="2984646" y="2168231"/>
            <a:ext cx="0" cy="2401984"/>
          </a:xfrm>
          <a:prstGeom prst="line">
            <a:avLst/>
          </a:prstGeom>
          <a:noFill/>
          <a:ln w="3175">
            <a:solidFill>
              <a:srgbClr val="D04A02"/>
            </a:solid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Arial"/>
            </a:endParaRPr>
          </a:p>
        </p:txBody>
      </p:sp>
      <p:sp>
        <p:nvSpPr>
          <p:cNvPr id="42" name="Line 35"/>
          <p:cNvSpPr>
            <a:spLocks noChangeShapeType="1"/>
          </p:cNvSpPr>
          <p:nvPr/>
        </p:nvSpPr>
        <p:spPr bwMode="gray">
          <a:xfrm flipH="1" flipV="1">
            <a:off x="600976" y="2168230"/>
            <a:ext cx="15240" cy="1509414"/>
          </a:xfrm>
          <a:prstGeom prst="line">
            <a:avLst/>
          </a:prstGeom>
          <a:noFill/>
          <a:ln w="3175">
            <a:solidFill>
              <a:srgbClr val="7D7D7D"/>
            </a:solidFill>
            <a:round/>
            <a:headEnd/>
            <a:tailEnd/>
          </a:ln>
        </p:spPr>
        <p:txBody>
          <a:bodyPr lIns="61568"/>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Arial"/>
            </a:endParaRPr>
          </a:p>
        </p:txBody>
      </p:sp>
      <p:sp>
        <p:nvSpPr>
          <p:cNvPr id="43" name="Text Box 36"/>
          <p:cNvSpPr txBox="1">
            <a:spLocks noChangeArrowheads="1"/>
          </p:cNvSpPr>
          <p:nvPr/>
        </p:nvSpPr>
        <p:spPr bwMode="gray">
          <a:xfrm>
            <a:off x="600976" y="3042977"/>
            <a:ext cx="1998533" cy="523183"/>
          </a:xfrm>
          <a:prstGeom prst="rect">
            <a:avLst/>
          </a:prstGeom>
          <a:noFill/>
          <a:ln w="9525">
            <a:noFill/>
            <a:miter lim="800000"/>
            <a:headEnd/>
            <a:tailEnd/>
          </a:ln>
        </p:spPr>
        <p:txBody>
          <a:bodyPr lIns="61568" tIns="0" rIns="0" bIns="0" anchor="b"/>
          <a:lstStyle/>
          <a:p>
            <a:pPr defTabSz="685463">
              <a:spcBef>
                <a:spcPct val="20000"/>
              </a:spcBef>
            </a:pPr>
            <a:r>
              <a:rPr lang="en-US" sz="1600" dirty="0">
                <a:latin typeface="+mj-lt"/>
              </a:rPr>
              <a:t>Orientation material for </a:t>
            </a:r>
            <a:r>
              <a:rPr lang="en-US" sz="1600" dirty="0" smtClean="0">
                <a:latin typeface="+mj-lt"/>
              </a:rPr>
              <a:t>state, district and block managers and CBOs</a:t>
            </a:r>
          </a:p>
          <a:p>
            <a:pPr defTabSz="685463">
              <a:spcBef>
                <a:spcPct val="20000"/>
              </a:spcBef>
            </a:pPr>
            <a:r>
              <a:rPr lang="en-US" sz="1600" dirty="0" smtClean="0">
                <a:latin typeface="+mj-lt"/>
              </a:rPr>
              <a:t>Handouts</a:t>
            </a:r>
            <a:endParaRPr lang="en-US" sz="1600" dirty="0">
              <a:latin typeface="+mj-lt"/>
            </a:endParaRPr>
          </a:p>
        </p:txBody>
      </p:sp>
      <p:sp>
        <p:nvSpPr>
          <p:cNvPr id="45" name="Line 38"/>
          <p:cNvSpPr>
            <a:spLocks noChangeShapeType="1"/>
          </p:cNvSpPr>
          <p:nvPr/>
        </p:nvSpPr>
        <p:spPr bwMode="gray">
          <a:xfrm flipV="1">
            <a:off x="8731519" y="2168230"/>
            <a:ext cx="0" cy="2287284"/>
          </a:xfrm>
          <a:prstGeom prst="line">
            <a:avLst/>
          </a:prstGeom>
          <a:noFill/>
          <a:ln w="3175">
            <a:solidFill>
              <a:srgbClr val="E0301E"/>
            </a:solid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Arial"/>
            </a:endParaRPr>
          </a:p>
        </p:txBody>
      </p:sp>
      <p:grpSp>
        <p:nvGrpSpPr>
          <p:cNvPr id="49" name="Group 48"/>
          <p:cNvGrpSpPr/>
          <p:nvPr/>
        </p:nvGrpSpPr>
        <p:grpSpPr>
          <a:xfrm>
            <a:off x="600976" y="1665472"/>
            <a:ext cx="10776858" cy="502758"/>
            <a:chOff x="454326" y="3176095"/>
            <a:chExt cx="9036824" cy="1294641"/>
          </a:xfrm>
        </p:grpSpPr>
        <p:sp>
          <p:nvSpPr>
            <p:cNvPr id="29" name="Chevron 28"/>
            <p:cNvSpPr/>
            <p:nvPr/>
          </p:nvSpPr>
          <p:spPr bwMode="ltGray">
            <a:xfrm>
              <a:off x="2326533" y="3187522"/>
              <a:ext cx="2883173" cy="1283213"/>
            </a:xfrm>
            <a:prstGeom prst="chevron">
              <a:avLst>
                <a:gd name="adj" fmla="val 31595"/>
              </a:avLst>
            </a:prstGeom>
            <a:solidFill>
              <a:srgbClr val="DB536A"/>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err="1" smtClean="0">
                <a:ln>
                  <a:noFill/>
                </a:ln>
                <a:solidFill>
                  <a:srgbClr val="FFFFFF"/>
                </a:solidFill>
                <a:effectLst/>
                <a:uLnTx/>
                <a:uFillTx/>
                <a:latin typeface="Arial"/>
                <a:ea typeface="+mn-ea"/>
                <a:cs typeface="+mn-cs"/>
              </a:endParaRPr>
            </a:p>
          </p:txBody>
        </p:sp>
        <p:sp>
          <p:nvSpPr>
            <p:cNvPr id="30" name="Pentagon 29"/>
            <p:cNvSpPr/>
            <p:nvPr/>
          </p:nvSpPr>
          <p:spPr bwMode="ltGray">
            <a:xfrm>
              <a:off x="454326" y="3176095"/>
              <a:ext cx="2132576" cy="1294639"/>
            </a:xfrm>
            <a:prstGeom prst="homePlate">
              <a:avLst>
                <a:gd name="adj" fmla="val 31469"/>
              </a:avLst>
            </a:prstGeom>
            <a:solidFill>
              <a:srgbClr val="7D7D7D"/>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err="1" smtClean="0">
                <a:ln>
                  <a:noFill/>
                </a:ln>
                <a:solidFill>
                  <a:srgbClr val="FFFFFF"/>
                </a:solidFill>
                <a:effectLst/>
                <a:uLnTx/>
                <a:uFillTx/>
                <a:latin typeface="Arial"/>
                <a:ea typeface="+mn-ea"/>
                <a:cs typeface="+mn-cs"/>
              </a:endParaRPr>
            </a:p>
          </p:txBody>
        </p:sp>
        <p:sp>
          <p:nvSpPr>
            <p:cNvPr id="31" name="Chevron 30"/>
            <p:cNvSpPr/>
            <p:nvPr/>
          </p:nvSpPr>
          <p:spPr bwMode="ltGray">
            <a:xfrm>
              <a:off x="4782269" y="3187522"/>
              <a:ext cx="2561023" cy="1283214"/>
            </a:xfrm>
            <a:prstGeom prst="chevron">
              <a:avLst>
                <a:gd name="adj" fmla="val 31595"/>
              </a:avLst>
            </a:prstGeom>
            <a:solidFill>
              <a:srgbClr val="D04A02"/>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err="1" smtClean="0">
                <a:ln>
                  <a:noFill/>
                </a:ln>
                <a:solidFill>
                  <a:srgbClr val="FFFFFF"/>
                </a:solidFill>
                <a:effectLst/>
                <a:uLnTx/>
                <a:uFillTx/>
                <a:latin typeface="Arial"/>
                <a:ea typeface="+mn-ea"/>
                <a:cs typeface="+mn-cs"/>
              </a:endParaRPr>
            </a:p>
          </p:txBody>
        </p:sp>
        <p:sp>
          <p:nvSpPr>
            <p:cNvPr id="32" name="Chevron 31"/>
            <p:cNvSpPr/>
            <p:nvPr/>
          </p:nvSpPr>
          <p:spPr bwMode="ltGray">
            <a:xfrm>
              <a:off x="6930127" y="3187522"/>
              <a:ext cx="2561023" cy="1283214"/>
            </a:xfrm>
            <a:prstGeom prst="chevron">
              <a:avLst>
                <a:gd name="adj" fmla="val 31595"/>
              </a:avLst>
            </a:prstGeom>
            <a:solidFill>
              <a:srgbClr val="EB8C00"/>
            </a:solidFill>
            <a:ln w="3175"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err="1" smtClean="0">
                <a:ln>
                  <a:noFill/>
                </a:ln>
                <a:solidFill>
                  <a:srgbClr val="FFFFFF"/>
                </a:solidFill>
                <a:effectLst/>
                <a:uLnTx/>
                <a:uFillTx/>
                <a:latin typeface="Arial"/>
                <a:ea typeface="+mn-ea"/>
                <a:cs typeface="+mn-cs"/>
              </a:endParaRPr>
            </a:p>
          </p:txBody>
        </p:sp>
      </p:grpSp>
      <p:sp>
        <p:nvSpPr>
          <p:cNvPr id="50" name="Rectangle 49"/>
          <p:cNvSpPr/>
          <p:nvPr/>
        </p:nvSpPr>
        <p:spPr>
          <a:xfrm>
            <a:off x="2983542" y="4393714"/>
            <a:ext cx="2963775" cy="765355"/>
          </a:xfrm>
          <a:prstGeom prst="rect">
            <a:avLst/>
          </a:prstGeom>
          <a:noFill/>
          <a:ln w="9525">
            <a:noFill/>
            <a:miter lim="800000"/>
            <a:headEnd/>
            <a:tailEnd/>
          </a:ln>
        </p:spPr>
        <p:txBody>
          <a:bodyPr lIns="61568" tIns="0" rIns="0" bIns="0" anchor="b"/>
          <a:lstStyle/>
          <a:p>
            <a:pPr defTabSz="685463">
              <a:spcBef>
                <a:spcPct val="20000"/>
              </a:spcBef>
            </a:pPr>
            <a:endParaRPr lang="en-US" sz="1600" dirty="0" smtClean="0">
              <a:latin typeface="+mj-lt"/>
            </a:endParaRPr>
          </a:p>
          <a:p>
            <a:pPr defTabSz="685463">
              <a:spcBef>
                <a:spcPct val="20000"/>
              </a:spcBef>
            </a:pPr>
            <a:endParaRPr lang="en-US" sz="1600" dirty="0">
              <a:latin typeface="+mj-lt"/>
            </a:endParaRPr>
          </a:p>
          <a:p>
            <a:pPr defTabSz="685463">
              <a:spcBef>
                <a:spcPct val="20000"/>
              </a:spcBef>
            </a:pPr>
            <a:r>
              <a:rPr lang="en-US" sz="1600" dirty="0" smtClean="0">
                <a:latin typeface="+mj-lt"/>
              </a:rPr>
              <a:t>Facilitator Guides and Flipbooks on technical </a:t>
            </a:r>
            <a:r>
              <a:rPr lang="en-US" sz="1600" dirty="0">
                <a:latin typeface="+mj-lt"/>
              </a:rPr>
              <a:t>content for </a:t>
            </a:r>
            <a:r>
              <a:rPr lang="en-US" sz="1600" dirty="0" smtClean="0">
                <a:latin typeface="+mj-lt"/>
              </a:rPr>
              <a:t>Trainers and SHGs</a:t>
            </a:r>
            <a:endParaRPr lang="en-US" sz="1600" dirty="0">
              <a:latin typeface="+mj-lt"/>
            </a:endParaRPr>
          </a:p>
        </p:txBody>
      </p:sp>
      <p:sp>
        <p:nvSpPr>
          <p:cNvPr id="51" name="Line 31"/>
          <p:cNvSpPr>
            <a:spLocks noChangeShapeType="1"/>
          </p:cNvSpPr>
          <p:nvPr/>
        </p:nvSpPr>
        <p:spPr bwMode="gray">
          <a:xfrm flipV="1">
            <a:off x="5762260" y="2168230"/>
            <a:ext cx="0" cy="1215049"/>
          </a:xfrm>
          <a:prstGeom prst="line">
            <a:avLst/>
          </a:prstGeom>
          <a:noFill/>
          <a:ln w="3175">
            <a:solidFill>
              <a:srgbClr val="D04A02"/>
            </a:solid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Arial"/>
            </a:endParaRPr>
          </a:p>
        </p:txBody>
      </p:sp>
      <p:sp>
        <p:nvSpPr>
          <p:cNvPr id="52" name="Rectangle 51"/>
          <p:cNvSpPr/>
          <p:nvPr/>
        </p:nvSpPr>
        <p:spPr>
          <a:xfrm>
            <a:off x="8969551" y="4197062"/>
            <a:ext cx="2335896" cy="338554"/>
          </a:xfrm>
          <a:prstGeom prst="rect">
            <a:avLst/>
          </a:prstGeom>
          <a:noFill/>
          <a:ln w="9525">
            <a:noFill/>
            <a:miter lim="800000"/>
            <a:headEnd/>
            <a:tailEnd/>
          </a:ln>
        </p:spPr>
        <p:txBody>
          <a:bodyPr lIns="61568" tIns="0" rIns="0" bIns="0" anchor="b"/>
          <a:lstStyle/>
          <a:p>
            <a:pPr defTabSz="685463">
              <a:spcBef>
                <a:spcPct val="20000"/>
              </a:spcBef>
            </a:pPr>
            <a:r>
              <a:rPr lang="en-US" sz="1600" dirty="0">
                <a:latin typeface="+mj-lt"/>
              </a:rPr>
              <a:t>Formats and </a:t>
            </a:r>
            <a:r>
              <a:rPr lang="en-US" sz="1600" dirty="0" smtClean="0">
                <a:latin typeface="+mj-lt"/>
              </a:rPr>
              <a:t>Templates for operationalization</a:t>
            </a:r>
            <a:endParaRPr lang="en-US" sz="1600" dirty="0">
              <a:latin typeface="+mj-lt"/>
            </a:endParaRPr>
          </a:p>
        </p:txBody>
      </p:sp>
    </p:spTree>
    <p:extLst>
      <p:ext uri="{BB962C8B-B14F-4D97-AF65-F5344CB8AC3E}">
        <p14:creationId xmlns:p14="http://schemas.microsoft.com/office/powerpoint/2010/main" val="276612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393270"/>
            <a:ext cx="67056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idx="4294967295"/>
          </p:nvPr>
        </p:nvSpPr>
        <p:spPr>
          <a:xfrm>
            <a:off x="863545" y="498547"/>
            <a:ext cx="6997064" cy="520700"/>
          </a:xfrm>
          <a:prstGeom prst="rect">
            <a:avLst/>
          </a:prstGeom>
        </p:spPr>
        <p:txBody>
          <a:bodyPr>
            <a:noAutofit/>
          </a:bodyPr>
          <a:lstStyle/>
          <a:p>
            <a:r>
              <a:rPr lang="en-IN" sz="2400" b="1" dirty="0">
                <a:solidFill>
                  <a:schemeClr val="bg1"/>
                </a:solidFill>
                <a:latin typeface="Georgia" panose="02040502050405020303" pitchFamily="18" charset="0"/>
              </a:rPr>
              <a:t> Establishing the State FNHW MIS system</a:t>
            </a:r>
            <a:endParaRPr lang="en-IN" sz="2400" dirty="0">
              <a:solidFill>
                <a:schemeClr val="bg1"/>
              </a:solidFill>
              <a:latin typeface="+mn-lt"/>
            </a:endParaRPr>
          </a:p>
        </p:txBody>
      </p:sp>
      <p:sp>
        <p:nvSpPr>
          <p:cNvPr id="5" name="Rectangle 4">
            <a:extLst>
              <a:ext uri="{FF2B5EF4-FFF2-40B4-BE49-F238E27FC236}">
                <a16:creationId xmlns:a16="http://schemas.microsoft.com/office/drawing/2014/main" id="{DF3BD1F0-78F6-445B-91CC-934E5D101336}"/>
              </a:ext>
            </a:extLst>
          </p:cNvPr>
          <p:cNvSpPr/>
          <p:nvPr/>
        </p:nvSpPr>
        <p:spPr>
          <a:xfrm>
            <a:off x="1247775" y="1416162"/>
            <a:ext cx="2524125" cy="304712"/>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latin typeface="+mj-lt"/>
              </a:rPr>
              <a:t>Planning</a:t>
            </a:r>
          </a:p>
        </p:txBody>
      </p:sp>
      <p:sp>
        <p:nvSpPr>
          <p:cNvPr id="26" name="Rectangle: Rounded Corners 25">
            <a:extLst>
              <a:ext uri="{FF2B5EF4-FFF2-40B4-BE49-F238E27FC236}">
                <a16:creationId xmlns:a16="http://schemas.microsoft.com/office/drawing/2014/main" id="{C4797BAB-4C9B-4C01-9F15-A70991493CE8}"/>
              </a:ext>
            </a:extLst>
          </p:cNvPr>
          <p:cNvSpPr/>
          <p:nvPr/>
        </p:nvSpPr>
        <p:spPr>
          <a:xfrm>
            <a:off x="1247775" y="1789951"/>
            <a:ext cx="8913733" cy="24669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mj-lt"/>
              </a:rPr>
              <a:t>Form a team of relevant stakeholders, set the objectives of the MIS and identify key indicators</a:t>
            </a:r>
          </a:p>
        </p:txBody>
      </p:sp>
      <p:sp>
        <p:nvSpPr>
          <p:cNvPr id="27" name="Rectangle: Rounded Corners 26">
            <a:extLst>
              <a:ext uri="{FF2B5EF4-FFF2-40B4-BE49-F238E27FC236}">
                <a16:creationId xmlns:a16="http://schemas.microsoft.com/office/drawing/2014/main" id="{FCF96C5F-D9FE-4B0C-99B2-8F07995F4FFA}"/>
              </a:ext>
            </a:extLst>
          </p:cNvPr>
          <p:cNvSpPr/>
          <p:nvPr/>
        </p:nvSpPr>
        <p:spPr>
          <a:xfrm>
            <a:off x="1247775" y="2161783"/>
            <a:ext cx="8913733" cy="24669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mj-lt"/>
              </a:rPr>
              <a:t>Identify flow of data, data collection levels, data collection teams, trainers and review mechanisms</a:t>
            </a:r>
          </a:p>
        </p:txBody>
      </p:sp>
      <p:sp>
        <p:nvSpPr>
          <p:cNvPr id="28" name="Rectangle: Rounded Corners 27">
            <a:extLst>
              <a:ext uri="{FF2B5EF4-FFF2-40B4-BE49-F238E27FC236}">
                <a16:creationId xmlns:a16="http://schemas.microsoft.com/office/drawing/2014/main" id="{D4601DEE-D431-47CC-88E2-15C64774C8CF}"/>
              </a:ext>
            </a:extLst>
          </p:cNvPr>
          <p:cNvSpPr/>
          <p:nvPr/>
        </p:nvSpPr>
        <p:spPr>
          <a:xfrm>
            <a:off x="1247775" y="2533615"/>
            <a:ext cx="8913733" cy="24669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mj-lt"/>
              </a:rPr>
              <a:t>Develop data collection formats for each data collection level (for e.g. FNHW CRPs/ VO SAC/VOA)</a:t>
            </a:r>
          </a:p>
        </p:txBody>
      </p:sp>
      <p:sp>
        <p:nvSpPr>
          <p:cNvPr id="29" name="Rectangle: Rounded Corners 28">
            <a:extLst>
              <a:ext uri="{FF2B5EF4-FFF2-40B4-BE49-F238E27FC236}">
                <a16:creationId xmlns:a16="http://schemas.microsoft.com/office/drawing/2014/main" id="{DD72791E-C4E0-467B-B7FB-7379EC72D136}"/>
              </a:ext>
            </a:extLst>
          </p:cNvPr>
          <p:cNvSpPr/>
          <p:nvPr/>
        </p:nvSpPr>
        <p:spPr>
          <a:xfrm>
            <a:off x="1247775" y="2905447"/>
            <a:ext cx="8913733" cy="37924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mj-lt"/>
              </a:rPr>
              <a:t>Identify inhouse capacity/external agency to develop data collection tools/software and MIS dashboard</a:t>
            </a:r>
          </a:p>
        </p:txBody>
      </p:sp>
      <p:sp>
        <p:nvSpPr>
          <p:cNvPr id="30" name="Rectangle: Rounded Corners 29">
            <a:extLst>
              <a:ext uri="{FF2B5EF4-FFF2-40B4-BE49-F238E27FC236}">
                <a16:creationId xmlns:a16="http://schemas.microsoft.com/office/drawing/2014/main" id="{3C923D5E-74D4-4957-9709-282B1D63CCC5}"/>
              </a:ext>
            </a:extLst>
          </p:cNvPr>
          <p:cNvSpPr/>
          <p:nvPr/>
        </p:nvSpPr>
        <p:spPr>
          <a:xfrm>
            <a:off x="1247775" y="3409799"/>
            <a:ext cx="8913733" cy="24669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mj-lt"/>
              </a:rPr>
              <a:t>Develop data collection application (phone/online), Develop a web/application based dashboard</a:t>
            </a:r>
          </a:p>
        </p:txBody>
      </p:sp>
      <p:sp>
        <p:nvSpPr>
          <p:cNvPr id="31" name="Rectangle 30">
            <a:extLst>
              <a:ext uri="{FF2B5EF4-FFF2-40B4-BE49-F238E27FC236}">
                <a16:creationId xmlns:a16="http://schemas.microsoft.com/office/drawing/2014/main" id="{D2549E44-DD80-457E-B6AC-D5410F26C823}"/>
              </a:ext>
            </a:extLst>
          </p:cNvPr>
          <p:cNvSpPr/>
          <p:nvPr/>
        </p:nvSpPr>
        <p:spPr>
          <a:xfrm>
            <a:off x="1247775" y="3801525"/>
            <a:ext cx="2524125" cy="302755"/>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latin typeface="+mj-lt"/>
              </a:rPr>
              <a:t>Execution</a:t>
            </a:r>
          </a:p>
        </p:txBody>
      </p:sp>
      <p:sp>
        <p:nvSpPr>
          <p:cNvPr id="33" name="Rectangle: Rounded Corners 32">
            <a:extLst>
              <a:ext uri="{FF2B5EF4-FFF2-40B4-BE49-F238E27FC236}">
                <a16:creationId xmlns:a16="http://schemas.microsoft.com/office/drawing/2014/main" id="{203E2282-1E25-4680-929B-77A1B8415CAC}"/>
              </a:ext>
            </a:extLst>
          </p:cNvPr>
          <p:cNvSpPr/>
          <p:nvPr/>
        </p:nvSpPr>
        <p:spPr>
          <a:xfrm>
            <a:off x="1247775" y="4172329"/>
            <a:ext cx="8719084" cy="537562"/>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ysClr val="windowText" lastClr="000000"/>
                </a:solidFill>
                <a:latin typeface="+mj-lt"/>
              </a:rPr>
              <a:t>Test the MIS system in select geography (e.g. a few VOs) and make modifications based on test results</a:t>
            </a:r>
          </a:p>
        </p:txBody>
      </p:sp>
      <p:sp>
        <p:nvSpPr>
          <p:cNvPr id="34" name="Rectangle: Rounded Corners 33">
            <a:extLst>
              <a:ext uri="{FF2B5EF4-FFF2-40B4-BE49-F238E27FC236}">
                <a16:creationId xmlns:a16="http://schemas.microsoft.com/office/drawing/2014/main" id="{E075BA54-3A4D-475F-B8DA-323BB63E4046}"/>
              </a:ext>
            </a:extLst>
          </p:cNvPr>
          <p:cNvSpPr/>
          <p:nvPr/>
        </p:nvSpPr>
        <p:spPr>
          <a:xfrm>
            <a:off x="1247775" y="4742941"/>
            <a:ext cx="8719084" cy="318098"/>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ysClr val="windowText" lastClr="000000"/>
                </a:solidFill>
                <a:latin typeface="+mj-lt"/>
              </a:rPr>
              <a:t>Conduct an orientation of state, district and block team on the MIS</a:t>
            </a:r>
          </a:p>
        </p:txBody>
      </p:sp>
      <p:sp>
        <p:nvSpPr>
          <p:cNvPr id="35" name="Rectangle: Rounded Corners 34">
            <a:extLst>
              <a:ext uri="{FF2B5EF4-FFF2-40B4-BE49-F238E27FC236}">
                <a16:creationId xmlns:a16="http://schemas.microsoft.com/office/drawing/2014/main" id="{8155A470-DAC7-4686-A0D4-D7AE0C486DC8}"/>
              </a:ext>
            </a:extLst>
          </p:cNvPr>
          <p:cNvSpPr/>
          <p:nvPr/>
        </p:nvSpPr>
        <p:spPr>
          <a:xfrm>
            <a:off x="1247775" y="5114773"/>
            <a:ext cx="8719084" cy="318098"/>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ysClr val="windowText" lastClr="000000"/>
                </a:solidFill>
                <a:latin typeface="+mj-lt"/>
              </a:rPr>
              <a:t>Train Master Trainers (MTs) who will subsequently train the data collection teams</a:t>
            </a:r>
          </a:p>
        </p:txBody>
      </p:sp>
      <p:sp>
        <p:nvSpPr>
          <p:cNvPr id="36" name="Rectangle: Rounded Corners 35">
            <a:extLst>
              <a:ext uri="{FF2B5EF4-FFF2-40B4-BE49-F238E27FC236}">
                <a16:creationId xmlns:a16="http://schemas.microsoft.com/office/drawing/2014/main" id="{3A375BB1-BFB9-427E-98E9-3D5324A55F39}"/>
              </a:ext>
            </a:extLst>
          </p:cNvPr>
          <p:cNvSpPr/>
          <p:nvPr/>
        </p:nvSpPr>
        <p:spPr>
          <a:xfrm>
            <a:off x="1247775" y="5486605"/>
            <a:ext cx="8719084" cy="318098"/>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ysClr val="windowText" lastClr="000000"/>
                </a:solidFill>
                <a:latin typeface="+mj-lt"/>
              </a:rPr>
              <a:t>Initiate data collection. MTs to provide handhold support to the data collection team</a:t>
            </a:r>
          </a:p>
        </p:txBody>
      </p:sp>
      <p:sp>
        <p:nvSpPr>
          <p:cNvPr id="37" name="Rectangle 36">
            <a:extLst>
              <a:ext uri="{FF2B5EF4-FFF2-40B4-BE49-F238E27FC236}">
                <a16:creationId xmlns:a16="http://schemas.microsoft.com/office/drawing/2014/main" id="{FCDC878D-A972-40A1-A1A0-992ABAC10B1D}"/>
              </a:ext>
            </a:extLst>
          </p:cNvPr>
          <p:cNvSpPr/>
          <p:nvPr/>
        </p:nvSpPr>
        <p:spPr>
          <a:xfrm>
            <a:off x="1247775" y="5996518"/>
            <a:ext cx="2524125" cy="302755"/>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latin typeface="+mj-lt"/>
              </a:rPr>
              <a:t>Review</a:t>
            </a:r>
          </a:p>
        </p:txBody>
      </p:sp>
      <p:sp>
        <p:nvSpPr>
          <p:cNvPr id="38" name="Rectangle: Rounded Corners 37">
            <a:extLst>
              <a:ext uri="{FF2B5EF4-FFF2-40B4-BE49-F238E27FC236}">
                <a16:creationId xmlns:a16="http://schemas.microsoft.com/office/drawing/2014/main" id="{58F86DC3-6DD6-4447-A052-2D2A2B80ACAD}"/>
              </a:ext>
            </a:extLst>
          </p:cNvPr>
          <p:cNvSpPr/>
          <p:nvPr/>
        </p:nvSpPr>
        <p:spPr>
          <a:xfrm>
            <a:off x="1247775" y="6347666"/>
            <a:ext cx="8913733" cy="304462"/>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ysClr val="windowText" lastClr="000000"/>
                </a:solidFill>
                <a:latin typeface="+mj-lt"/>
              </a:rPr>
              <a:t>Implement review mechanisms (</a:t>
            </a:r>
            <a:r>
              <a:rPr lang="en-IN" sz="1400" dirty="0" err="1">
                <a:solidFill>
                  <a:sysClr val="windowText" lastClr="000000"/>
                </a:solidFill>
                <a:latin typeface="+mj-lt"/>
              </a:rPr>
              <a:t>e.g</a:t>
            </a:r>
            <a:r>
              <a:rPr lang="en-IN" sz="1400" dirty="0">
                <a:solidFill>
                  <a:sysClr val="windowText" lastClr="000000"/>
                </a:solidFill>
                <a:latin typeface="+mj-lt"/>
              </a:rPr>
              <a:t> review at block district and state level based on the </a:t>
            </a:r>
            <a:r>
              <a:rPr lang="en-IN" sz="1400" dirty="0" smtClean="0">
                <a:solidFill>
                  <a:sysClr val="windowText" lastClr="000000"/>
                </a:solidFill>
                <a:latin typeface="+mj-lt"/>
              </a:rPr>
              <a:t>dashboard)</a:t>
            </a:r>
            <a:endParaRPr lang="en-IN" sz="1400" dirty="0">
              <a:solidFill>
                <a:sysClr val="windowText" lastClr="000000"/>
              </a:solidFill>
              <a:latin typeface="+mj-lt"/>
            </a:endParaRPr>
          </a:p>
        </p:txBody>
      </p:sp>
    </p:spTree>
    <p:extLst>
      <p:ext uri="{BB962C8B-B14F-4D97-AF65-F5344CB8AC3E}">
        <p14:creationId xmlns:p14="http://schemas.microsoft.com/office/powerpoint/2010/main" val="406933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93270"/>
            <a:ext cx="701992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sz="1600"/>
          </a:p>
        </p:txBody>
      </p:sp>
      <p:sp>
        <p:nvSpPr>
          <p:cNvPr id="3" name="Rectangle 2">
            <a:extLst>
              <a:ext uri="{FF2B5EF4-FFF2-40B4-BE49-F238E27FC236}">
                <a16:creationId xmlns:a16="http://schemas.microsoft.com/office/drawing/2014/main" id="{420CA094-41D7-4312-B9E1-63D699283CBF}"/>
              </a:ext>
            </a:extLst>
          </p:cNvPr>
          <p:cNvSpPr/>
          <p:nvPr/>
        </p:nvSpPr>
        <p:spPr>
          <a:xfrm>
            <a:off x="985551" y="1427934"/>
            <a:ext cx="9722600" cy="39391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b="1" dirty="0" smtClean="0">
                <a:latin typeface="+mj-lt"/>
              </a:rPr>
              <a:t>Review and Reporting </a:t>
            </a:r>
            <a:r>
              <a:rPr lang="en-IN" b="1" dirty="0">
                <a:latin typeface="+mj-lt"/>
              </a:rPr>
              <a:t>Mechanism</a:t>
            </a:r>
          </a:p>
          <a:p>
            <a:pPr algn="ctr"/>
            <a:endParaRPr lang="en-IN" b="1" dirty="0">
              <a:latin typeface="+mj-lt"/>
            </a:endParaRPr>
          </a:p>
          <a:p>
            <a:pPr algn="ctr"/>
            <a:endParaRPr lang="en-IN" dirty="0">
              <a:latin typeface="+mj-lt"/>
            </a:endParaRPr>
          </a:p>
        </p:txBody>
      </p:sp>
      <p:sp>
        <p:nvSpPr>
          <p:cNvPr id="4" name="Title 1"/>
          <p:cNvSpPr txBox="1">
            <a:spLocks/>
          </p:cNvSpPr>
          <p:nvPr/>
        </p:nvSpPr>
        <p:spPr>
          <a:xfrm>
            <a:off x="838200" y="532391"/>
            <a:ext cx="11235397" cy="520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b="1" dirty="0" smtClean="0">
                <a:solidFill>
                  <a:schemeClr val="bg1"/>
                </a:solidFill>
              </a:rPr>
              <a:t> </a:t>
            </a:r>
            <a:r>
              <a:rPr lang="en-IN" sz="2900" b="1" dirty="0">
                <a:solidFill>
                  <a:prstClr val="white"/>
                </a:solidFill>
                <a:latin typeface="Georgia"/>
                <a:ea typeface="Calibri" pitchFamily="34" charset="0"/>
                <a:cs typeface="Calibri" pitchFamily="34" charset="0"/>
              </a:rPr>
              <a:t>Review and Reporting of FNHW</a:t>
            </a:r>
          </a:p>
        </p:txBody>
      </p:sp>
      <p:pic>
        <p:nvPicPr>
          <p:cNvPr id="7" name="Picture 6"/>
          <p:cNvPicPr>
            <a:picLocks noChangeAspect="1"/>
          </p:cNvPicPr>
          <p:nvPr/>
        </p:nvPicPr>
        <p:blipFill>
          <a:blip r:embed="rId2"/>
          <a:stretch>
            <a:fillRect/>
          </a:stretch>
        </p:blipFill>
        <p:spPr>
          <a:xfrm>
            <a:off x="1743628" y="1918448"/>
            <a:ext cx="8473260" cy="4622422"/>
          </a:xfrm>
          <a:prstGeom prst="rect">
            <a:avLst/>
          </a:prstGeom>
        </p:spPr>
      </p:pic>
    </p:spTree>
    <p:extLst>
      <p:ext uri="{BB962C8B-B14F-4D97-AF65-F5344CB8AC3E}">
        <p14:creationId xmlns:p14="http://schemas.microsoft.com/office/powerpoint/2010/main" val="70750696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Rectangle 5"/>
          <p:cNvSpPr/>
          <p:nvPr/>
        </p:nvSpPr>
        <p:spPr>
          <a:xfrm>
            <a:off x="838200" y="1690688"/>
            <a:ext cx="9585960" cy="56918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200" b="1" dirty="0">
                <a:latin typeface="Calibri" panose="020F0502020204030204" pitchFamily="34" charset="0"/>
                <a:cs typeface="Calibri" panose="020F0502020204030204" pitchFamily="34" charset="0"/>
              </a:rPr>
              <a:t>Rationale for integrating FNHW in DAY-NRLM</a:t>
            </a:r>
          </a:p>
        </p:txBody>
      </p:sp>
      <p:sp>
        <p:nvSpPr>
          <p:cNvPr id="7" name="Rectangle 6"/>
          <p:cNvSpPr/>
          <p:nvPr/>
        </p:nvSpPr>
        <p:spPr>
          <a:xfrm>
            <a:off x="838200" y="2504645"/>
            <a:ext cx="9585960" cy="56918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US" sz="2200" b="1" dirty="0" smtClean="0">
                <a:latin typeface="Calibri" panose="020F0502020204030204" pitchFamily="34" charset="0"/>
                <a:cs typeface="Calibri" panose="020F0502020204030204" pitchFamily="34" charset="0"/>
              </a:rPr>
              <a:t>Advisories on FNHW integration</a:t>
            </a:r>
            <a:endParaRPr lang="en-US" sz="2200" b="1" dirty="0">
              <a:latin typeface="Calibri" panose="020F0502020204030204" pitchFamily="34" charset="0"/>
              <a:cs typeface="Calibri" panose="020F0502020204030204" pitchFamily="34" charset="0"/>
            </a:endParaRPr>
          </a:p>
        </p:txBody>
      </p:sp>
      <p:sp>
        <p:nvSpPr>
          <p:cNvPr id="8" name="Rectangle 7"/>
          <p:cNvSpPr/>
          <p:nvPr/>
        </p:nvSpPr>
        <p:spPr>
          <a:xfrm>
            <a:off x="838200" y="3392779"/>
            <a:ext cx="9585960" cy="569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cs typeface="Calibri" panose="020F0502020204030204" pitchFamily="34" charset="0"/>
              </a:rPr>
              <a:t>Theory of Change</a:t>
            </a:r>
          </a:p>
        </p:txBody>
      </p:sp>
      <p:sp>
        <p:nvSpPr>
          <p:cNvPr id="9" name="Rectangle 8"/>
          <p:cNvSpPr/>
          <p:nvPr/>
        </p:nvSpPr>
        <p:spPr>
          <a:xfrm>
            <a:off x="838200" y="4305379"/>
            <a:ext cx="9585960" cy="56918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US" sz="2200" b="1" dirty="0">
                <a:latin typeface="Calibri" panose="020F0502020204030204" pitchFamily="34" charset="0"/>
                <a:cs typeface="Calibri" panose="020F0502020204030204" pitchFamily="34" charset="0"/>
              </a:rPr>
              <a:t>Strategic Pillars of FNHW strategy</a:t>
            </a:r>
            <a:endParaRPr lang="en-IN" sz="2200" b="1" dirty="0">
              <a:latin typeface="Calibri" panose="020F0502020204030204" pitchFamily="34" charset="0"/>
              <a:cs typeface="Calibri" panose="020F0502020204030204" pitchFamily="34" charset="0"/>
            </a:endParaRPr>
          </a:p>
        </p:txBody>
      </p:sp>
      <p:sp>
        <p:nvSpPr>
          <p:cNvPr id="11" name="Rectangle 10"/>
          <p:cNvSpPr/>
          <p:nvPr/>
        </p:nvSpPr>
        <p:spPr>
          <a:xfrm>
            <a:off x="838200" y="5236901"/>
            <a:ext cx="9585960" cy="56918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200" b="1" dirty="0" smtClean="0">
                <a:latin typeface="Calibri" panose="020F0502020204030204" pitchFamily="34" charset="0"/>
                <a:cs typeface="Calibri" panose="020F0502020204030204" pitchFamily="34" charset="0"/>
              </a:rPr>
              <a:t>Implementation structure and Role of State Managers</a:t>
            </a:r>
            <a:endParaRPr lang="en-US" sz="2200" b="1" dirty="0">
              <a:latin typeface="Calibri" panose="020F0502020204030204" pitchFamily="34" charset="0"/>
              <a:cs typeface="Calibri" panose="020F0502020204030204" pitchFamily="34" charset="0"/>
            </a:endParaRPr>
          </a:p>
        </p:txBody>
      </p:sp>
      <p:sp>
        <p:nvSpPr>
          <p:cNvPr id="13" name="Rectangle 12"/>
          <p:cNvSpPr/>
          <p:nvPr/>
        </p:nvSpPr>
        <p:spPr>
          <a:xfrm>
            <a:off x="838200" y="402506"/>
            <a:ext cx="260032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950334" y="537443"/>
            <a:ext cx="2376055" cy="510596"/>
          </a:xfrm>
        </p:spPr>
        <p:txBody>
          <a:bodyPr>
            <a:noAutofit/>
          </a:bodyPr>
          <a:lstStyle/>
          <a:p>
            <a:pPr algn="ctr"/>
            <a:r>
              <a:rPr lang="en-US" sz="3200" b="1" dirty="0">
                <a:solidFill>
                  <a:schemeClr val="bg1"/>
                </a:solidFill>
              </a:rPr>
              <a:t>Contents</a:t>
            </a:r>
            <a:endParaRPr lang="en-IN" sz="3200" b="1" dirty="0">
              <a:solidFill>
                <a:schemeClr val="bg1"/>
              </a:solidFill>
            </a:endParaRPr>
          </a:p>
        </p:txBody>
      </p:sp>
    </p:spTree>
    <p:extLst>
      <p:ext uri="{BB962C8B-B14F-4D97-AF65-F5344CB8AC3E}">
        <p14:creationId xmlns:p14="http://schemas.microsoft.com/office/powerpoint/2010/main" val="4255272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393270"/>
            <a:ext cx="562927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420CA094-41D7-4312-B9E1-63D699283CBF}"/>
              </a:ext>
            </a:extLst>
          </p:cNvPr>
          <p:cNvSpPr/>
          <p:nvPr/>
        </p:nvSpPr>
        <p:spPr>
          <a:xfrm>
            <a:off x="1123950" y="1445509"/>
            <a:ext cx="8965935" cy="3967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b="1" dirty="0">
                <a:latin typeface="+mj-lt"/>
              </a:rPr>
              <a:t>Suggested Indicators</a:t>
            </a:r>
            <a:endParaRPr lang="en-IN" dirty="0">
              <a:latin typeface="+mj-lt"/>
            </a:endParaRPr>
          </a:p>
        </p:txBody>
      </p:sp>
      <p:graphicFrame>
        <p:nvGraphicFramePr>
          <p:cNvPr id="4" name="Table 3">
            <a:extLst>
              <a:ext uri="{FF2B5EF4-FFF2-40B4-BE49-F238E27FC236}">
                <a16:creationId xmlns:a16="http://schemas.microsoft.com/office/drawing/2014/main" id="{50D2469F-F989-41B7-A6FF-9372D2709DE5}"/>
              </a:ext>
            </a:extLst>
          </p:cNvPr>
          <p:cNvGraphicFramePr>
            <a:graphicFrameLocks noGrp="1"/>
          </p:cNvGraphicFramePr>
          <p:nvPr>
            <p:extLst>
              <p:ext uri="{D42A27DB-BD31-4B8C-83A1-F6EECF244321}">
                <p14:modId xmlns:p14="http://schemas.microsoft.com/office/powerpoint/2010/main" val="839808010"/>
              </p:ext>
            </p:extLst>
          </p:nvPr>
        </p:nvGraphicFramePr>
        <p:xfrm>
          <a:off x="1123950" y="1828543"/>
          <a:ext cx="4562474" cy="4898346"/>
        </p:xfrm>
        <a:graphic>
          <a:graphicData uri="http://schemas.openxmlformats.org/drawingml/2006/table">
            <a:tbl>
              <a:tblPr firstRow="1" bandRow="1">
                <a:tableStyleId>{5C22544A-7EE6-4342-B048-85BDC9FD1C3A}</a:tableStyleId>
              </a:tblPr>
              <a:tblGrid>
                <a:gridCol w="360161">
                  <a:extLst>
                    <a:ext uri="{9D8B030D-6E8A-4147-A177-3AD203B41FA5}">
                      <a16:colId xmlns:a16="http://schemas.microsoft.com/office/drawing/2014/main" val="1770299341"/>
                    </a:ext>
                  </a:extLst>
                </a:gridCol>
                <a:gridCol w="136028">
                  <a:extLst>
                    <a:ext uri="{9D8B030D-6E8A-4147-A177-3AD203B41FA5}">
                      <a16:colId xmlns:a16="http://schemas.microsoft.com/office/drawing/2014/main" val="3107280004"/>
                    </a:ext>
                  </a:extLst>
                </a:gridCol>
                <a:gridCol w="4066285">
                  <a:extLst>
                    <a:ext uri="{9D8B030D-6E8A-4147-A177-3AD203B41FA5}">
                      <a16:colId xmlns:a16="http://schemas.microsoft.com/office/drawing/2014/main" val="3262094739"/>
                    </a:ext>
                  </a:extLst>
                </a:gridCol>
              </a:tblGrid>
              <a:tr h="276202">
                <a:tc>
                  <a:txBody>
                    <a:bodyPr/>
                    <a:lstStyle/>
                    <a:p>
                      <a:r>
                        <a:rPr lang="en-IN" sz="1200" dirty="0">
                          <a:latin typeface="+mj-lt"/>
                        </a:rPr>
                        <a:t>#</a:t>
                      </a:r>
                    </a:p>
                  </a:txBody>
                  <a:tcPr>
                    <a:solidFill>
                      <a:schemeClr val="accent2">
                        <a:lumMod val="50000"/>
                      </a:schemeClr>
                    </a:solidFill>
                  </a:tcPr>
                </a:tc>
                <a:tc gridSpan="2">
                  <a:txBody>
                    <a:bodyPr/>
                    <a:lstStyle/>
                    <a:p>
                      <a:r>
                        <a:rPr lang="en-IN" sz="1200" dirty="0">
                          <a:latin typeface="+mj-lt"/>
                        </a:rPr>
                        <a:t>Indicators</a:t>
                      </a:r>
                    </a:p>
                  </a:txBody>
                  <a:tcPr>
                    <a:solidFill>
                      <a:schemeClr val="accent2">
                        <a:lumMod val="50000"/>
                      </a:schemeClr>
                    </a:solidFill>
                  </a:tcPr>
                </a:tc>
                <a:tc hMerge="1">
                  <a:txBody>
                    <a:bodyPr/>
                    <a:lstStyle/>
                    <a:p>
                      <a:endParaRPr lang="en-IN" sz="1400" dirty="0"/>
                    </a:p>
                  </a:txBody>
                  <a:tcPr/>
                </a:tc>
                <a:extLst>
                  <a:ext uri="{0D108BD9-81ED-4DB2-BD59-A6C34878D82A}">
                    <a16:rowId xmlns:a16="http://schemas.microsoft.com/office/drawing/2014/main" val="1306727729"/>
                  </a:ext>
                </a:extLst>
              </a:tr>
              <a:tr h="276202">
                <a:tc gridSpan="3">
                  <a:txBody>
                    <a:bodyPr/>
                    <a:lstStyle/>
                    <a:p>
                      <a:r>
                        <a:rPr lang="en-IN" sz="1200" b="1" dirty="0">
                          <a:latin typeface="+mj-lt"/>
                        </a:rPr>
                        <a:t>Progress of FNHW Interventions</a:t>
                      </a:r>
                    </a:p>
                  </a:txBody>
                  <a:tcPr>
                    <a:solidFill>
                      <a:schemeClr val="accent2">
                        <a:lumMod val="60000"/>
                        <a:lumOff val="40000"/>
                      </a:schemeClr>
                    </a:solidFill>
                  </a:tcPr>
                </a:tc>
                <a:tc hMerge="1">
                  <a:txBody>
                    <a:bodyPr/>
                    <a:lstStyle/>
                    <a:p>
                      <a:r>
                        <a:rPr lang="en-IN" sz="1400" dirty="0"/>
                        <a:t>Progress of FNHW Interventions</a:t>
                      </a:r>
                    </a:p>
                  </a:txBody>
                  <a:tcPr/>
                </a:tc>
                <a:tc hMerge="1">
                  <a:txBody>
                    <a:bodyPr/>
                    <a:lstStyle/>
                    <a:p>
                      <a:endParaRPr lang="en-IN" sz="1400" b="1" dirty="0"/>
                    </a:p>
                  </a:txBody>
                  <a:tcPr/>
                </a:tc>
                <a:extLst>
                  <a:ext uri="{0D108BD9-81ED-4DB2-BD59-A6C34878D82A}">
                    <a16:rowId xmlns:a16="http://schemas.microsoft.com/office/drawing/2014/main" val="2766960319"/>
                  </a:ext>
                </a:extLst>
              </a:tr>
              <a:tr h="655416">
                <a:tc gridSpan="2">
                  <a:txBody>
                    <a:bodyPr/>
                    <a:lstStyle/>
                    <a:p>
                      <a:r>
                        <a:rPr lang="en-IN" sz="1200" dirty="0">
                          <a:latin typeface="+mj-lt"/>
                        </a:rPr>
                        <a:t>1</a:t>
                      </a:r>
                    </a:p>
                  </a:txBody>
                  <a:tcPr>
                    <a:solidFill>
                      <a:schemeClr val="accent2">
                        <a:lumMod val="20000"/>
                        <a:lumOff val="80000"/>
                      </a:schemeClr>
                    </a:solidFill>
                  </a:tcPr>
                </a:tc>
                <a:tc hMerge="1">
                  <a:txBody>
                    <a:bodyPr/>
                    <a:lstStyle/>
                    <a:p>
                      <a:r>
                        <a:rPr lang="en-IN" sz="1400" dirty="0"/>
                        <a:t># of target beneficiaries in SHG HHs in the reporting month (pregnant women/lactating women/adolescents/elderly etc.)</a:t>
                      </a:r>
                    </a:p>
                  </a:txBody>
                  <a:tcPr/>
                </a:tc>
                <a:tc>
                  <a:txBody>
                    <a:bodyPr/>
                    <a:lstStyle/>
                    <a:p>
                      <a:r>
                        <a:rPr lang="en-IN" sz="1200" dirty="0">
                          <a:latin typeface="+mj-lt"/>
                        </a:rPr>
                        <a:t># of target beneficiaries in SHG HHs in the reporting month (pregnant women/lactating women/adolescents/elderly etc.)</a:t>
                      </a:r>
                    </a:p>
                  </a:txBody>
                  <a:tcPr>
                    <a:solidFill>
                      <a:schemeClr val="accent2">
                        <a:lumMod val="20000"/>
                        <a:lumOff val="80000"/>
                      </a:schemeClr>
                    </a:solidFill>
                  </a:tcPr>
                </a:tc>
                <a:extLst>
                  <a:ext uri="{0D108BD9-81ED-4DB2-BD59-A6C34878D82A}">
                    <a16:rowId xmlns:a16="http://schemas.microsoft.com/office/drawing/2014/main" val="2591156257"/>
                  </a:ext>
                </a:extLst>
              </a:tr>
              <a:tr h="276202">
                <a:tc gridSpan="2">
                  <a:txBody>
                    <a:bodyPr/>
                    <a:lstStyle/>
                    <a:p>
                      <a:r>
                        <a:rPr lang="en-IN" sz="1200" dirty="0">
                          <a:latin typeface="+mj-lt"/>
                        </a:rPr>
                        <a:t>2</a:t>
                      </a:r>
                    </a:p>
                  </a:txBody>
                  <a:tcPr>
                    <a:solidFill>
                      <a:schemeClr val="accent2">
                        <a:lumMod val="20000"/>
                        <a:lumOff val="80000"/>
                      </a:schemeClr>
                    </a:solidFill>
                  </a:tcPr>
                </a:tc>
                <a:tc hMerge="1">
                  <a:txBody>
                    <a:bodyPr/>
                    <a:lstStyle/>
                    <a:p>
                      <a:r>
                        <a:rPr lang="en-IN" sz="1400" dirty="0"/>
                        <a:t>% SHGs conducted monthly meeting on FNHW</a:t>
                      </a:r>
                    </a:p>
                  </a:txBody>
                  <a:tcPr/>
                </a:tc>
                <a:tc>
                  <a:txBody>
                    <a:bodyPr/>
                    <a:lstStyle/>
                    <a:p>
                      <a:r>
                        <a:rPr lang="en-IN" sz="1200" dirty="0">
                          <a:latin typeface="+mj-lt"/>
                        </a:rPr>
                        <a:t>% SHGs conducted monthly meeting on FNHW</a:t>
                      </a:r>
                    </a:p>
                  </a:txBody>
                  <a:tcPr>
                    <a:solidFill>
                      <a:schemeClr val="accent2">
                        <a:lumMod val="20000"/>
                        <a:lumOff val="80000"/>
                      </a:schemeClr>
                    </a:solidFill>
                  </a:tcPr>
                </a:tc>
                <a:extLst>
                  <a:ext uri="{0D108BD9-81ED-4DB2-BD59-A6C34878D82A}">
                    <a16:rowId xmlns:a16="http://schemas.microsoft.com/office/drawing/2014/main" val="2833846799"/>
                  </a:ext>
                </a:extLst>
              </a:tr>
              <a:tr h="276202">
                <a:tc gridSpan="2">
                  <a:txBody>
                    <a:bodyPr/>
                    <a:lstStyle/>
                    <a:p>
                      <a:r>
                        <a:rPr lang="en-IN" sz="1200" dirty="0">
                          <a:latin typeface="+mj-lt"/>
                        </a:rPr>
                        <a:t>3</a:t>
                      </a:r>
                    </a:p>
                  </a:txBody>
                  <a:tcPr>
                    <a:solidFill>
                      <a:schemeClr val="accent2">
                        <a:lumMod val="20000"/>
                        <a:lumOff val="80000"/>
                      </a:schemeClr>
                    </a:solidFill>
                  </a:tcPr>
                </a:tc>
                <a:tc hMerge="1">
                  <a:txBody>
                    <a:bodyPr/>
                    <a:lstStyle/>
                    <a:p>
                      <a:r>
                        <a:rPr lang="en-IN" sz="1400" dirty="0"/>
                        <a:t>% SHGs oriented on FNHW modules</a:t>
                      </a:r>
                    </a:p>
                  </a:txBody>
                  <a:tcPr/>
                </a:tc>
                <a:tc>
                  <a:txBody>
                    <a:bodyPr/>
                    <a:lstStyle/>
                    <a:p>
                      <a:r>
                        <a:rPr lang="en-IN" sz="1200">
                          <a:latin typeface="+mj-lt"/>
                        </a:rPr>
                        <a:t>% SHGs oriented on FNHW modules</a:t>
                      </a:r>
                      <a:endParaRPr lang="en-IN" sz="1200" dirty="0">
                        <a:latin typeface="+mj-lt"/>
                      </a:endParaRPr>
                    </a:p>
                  </a:txBody>
                  <a:tcPr>
                    <a:solidFill>
                      <a:schemeClr val="accent2">
                        <a:lumMod val="20000"/>
                        <a:lumOff val="80000"/>
                      </a:schemeClr>
                    </a:solidFill>
                  </a:tcPr>
                </a:tc>
                <a:extLst>
                  <a:ext uri="{0D108BD9-81ED-4DB2-BD59-A6C34878D82A}">
                    <a16:rowId xmlns:a16="http://schemas.microsoft.com/office/drawing/2014/main" val="100794483"/>
                  </a:ext>
                </a:extLst>
              </a:tr>
              <a:tr h="276202">
                <a:tc gridSpan="2">
                  <a:txBody>
                    <a:bodyPr/>
                    <a:lstStyle/>
                    <a:p>
                      <a:r>
                        <a:rPr lang="en-IN" sz="1200" dirty="0">
                          <a:latin typeface="+mj-lt"/>
                        </a:rPr>
                        <a:t>4</a:t>
                      </a:r>
                    </a:p>
                  </a:txBody>
                  <a:tcPr>
                    <a:solidFill>
                      <a:schemeClr val="accent2">
                        <a:lumMod val="20000"/>
                        <a:lumOff val="80000"/>
                      </a:schemeClr>
                    </a:solidFill>
                  </a:tcPr>
                </a:tc>
                <a:tc hMerge="1">
                  <a:txBody>
                    <a:bodyPr/>
                    <a:lstStyle/>
                    <a:p>
                      <a:r>
                        <a:rPr lang="en-IN" sz="1400" dirty="0"/>
                        <a:t>% SHG women oriented on FNHW modules</a:t>
                      </a:r>
                    </a:p>
                  </a:txBody>
                  <a:tcPr/>
                </a:tc>
                <a:tc>
                  <a:txBody>
                    <a:bodyPr/>
                    <a:lstStyle/>
                    <a:p>
                      <a:r>
                        <a:rPr lang="en-IN" sz="1200">
                          <a:latin typeface="+mj-lt"/>
                        </a:rPr>
                        <a:t>% SHG women oriented on FNHW modules</a:t>
                      </a:r>
                      <a:endParaRPr lang="en-IN" sz="1200" dirty="0">
                        <a:latin typeface="+mj-lt"/>
                      </a:endParaRPr>
                    </a:p>
                  </a:txBody>
                  <a:tcPr>
                    <a:solidFill>
                      <a:schemeClr val="accent2">
                        <a:lumMod val="20000"/>
                        <a:lumOff val="80000"/>
                      </a:schemeClr>
                    </a:solidFill>
                  </a:tcPr>
                </a:tc>
                <a:extLst>
                  <a:ext uri="{0D108BD9-81ED-4DB2-BD59-A6C34878D82A}">
                    <a16:rowId xmlns:a16="http://schemas.microsoft.com/office/drawing/2014/main" val="4206312484"/>
                  </a:ext>
                </a:extLst>
              </a:tr>
              <a:tr h="464253">
                <a:tc gridSpan="2">
                  <a:txBody>
                    <a:bodyPr/>
                    <a:lstStyle/>
                    <a:p>
                      <a:r>
                        <a:rPr lang="en-IN" sz="1200" dirty="0">
                          <a:latin typeface="+mj-lt"/>
                        </a:rPr>
                        <a:t>5</a:t>
                      </a:r>
                    </a:p>
                  </a:txBody>
                  <a:tcPr>
                    <a:solidFill>
                      <a:schemeClr val="accent2">
                        <a:lumMod val="20000"/>
                        <a:lumOff val="80000"/>
                      </a:schemeClr>
                    </a:solidFill>
                  </a:tcPr>
                </a:tc>
                <a:tc hMerge="1">
                  <a:txBody>
                    <a:bodyPr/>
                    <a:lstStyle/>
                    <a:p>
                      <a:r>
                        <a:rPr lang="en-IN" sz="1400" dirty="0"/>
                        <a:t>% VOs organized community events on FNHW (campaigns/</a:t>
                      </a:r>
                      <a:r>
                        <a:rPr lang="en-IN" sz="1400" dirty="0" err="1"/>
                        <a:t>rallys</a:t>
                      </a:r>
                      <a:r>
                        <a:rPr lang="en-IN" sz="1400" dirty="0"/>
                        <a:t>/competitions etc.)</a:t>
                      </a:r>
                    </a:p>
                  </a:txBody>
                  <a:tcPr/>
                </a:tc>
                <a:tc>
                  <a:txBody>
                    <a:bodyPr/>
                    <a:lstStyle/>
                    <a:p>
                      <a:r>
                        <a:rPr lang="en-IN" sz="1200" dirty="0">
                          <a:latin typeface="+mj-lt"/>
                        </a:rPr>
                        <a:t>% VOs organized community events on FNHW (campaigns/</a:t>
                      </a:r>
                      <a:r>
                        <a:rPr lang="en-IN" sz="1200" dirty="0" err="1">
                          <a:latin typeface="+mj-lt"/>
                        </a:rPr>
                        <a:t>rallys</a:t>
                      </a:r>
                      <a:r>
                        <a:rPr lang="en-IN" sz="1200" dirty="0">
                          <a:latin typeface="+mj-lt"/>
                        </a:rPr>
                        <a:t>/competitions etc.)</a:t>
                      </a:r>
                    </a:p>
                  </a:txBody>
                  <a:tcPr>
                    <a:solidFill>
                      <a:schemeClr val="accent2">
                        <a:lumMod val="20000"/>
                        <a:lumOff val="80000"/>
                      </a:schemeClr>
                    </a:solidFill>
                  </a:tcPr>
                </a:tc>
                <a:extLst>
                  <a:ext uri="{0D108BD9-81ED-4DB2-BD59-A6C34878D82A}">
                    <a16:rowId xmlns:a16="http://schemas.microsoft.com/office/drawing/2014/main" val="1014267193"/>
                  </a:ext>
                </a:extLst>
              </a:tr>
              <a:tr h="276202">
                <a:tc gridSpan="2">
                  <a:txBody>
                    <a:bodyPr/>
                    <a:lstStyle/>
                    <a:p>
                      <a:r>
                        <a:rPr lang="en-IN" sz="1200" dirty="0">
                          <a:latin typeface="+mj-lt"/>
                        </a:rPr>
                        <a:t>6</a:t>
                      </a:r>
                    </a:p>
                  </a:txBody>
                  <a:tcP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VOs participated in VHSNC/JAS/RKS meeting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  VOs participated in VHSNC/JAS/RKS meeting</a:t>
                      </a:r>
                      <a:endParaRPr lang="en-US" sz="1200" dirty="0">
                        <a:latin typeface="+mj-lt"/>
                      </a:endParaRPr>
                    </a:p>
                  </a:txBody>
                  <a:tcPr>
                    <a:solidFill>
                      <a:schemeClr val="accent2">
                        <a:lumMod val="20000"/>
                        <a:lumOff val="80000"/>
                      </a:schemeClr>
                    </a:solidFill>
                  </a:tcPr>
                </a:tc>
                <a:extLst>
                  <a:ext uri="{0D108BD9-81ED-4DB2-BD59-A6C34878D82A}">
                    <a16:rowId xmlns:a16="http://schemas.microsoft.com/office/drawing/2014/main" val="2982138737"/>
                  </a:ext>
                </a:extLst>
              </a:tr>
              <a:tr h="276202">
                <a:tc gridSpan="2">
                  <a:txBody>
                    <a:bodyPr/>
                    <a:lstStyle/>
                    <a:p>
                      <a:r>
                        <a:rPr lang="en-IN" sz="1200" dirty="0">
                          <a:latin typeface="+mj-lt"/>
                        </a:rPr>
                        <a:t>7</a:t>
                      </a:r>
                    </a:p>
                  </a:txBody>
                  <a:tcP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of  VO running an FNHW enterprise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VO running an FNHW enterprise</a:t>
                      </a:r>
                    </a:p>
                  </a:txBody>
                  <a:tcPr>
                    <a:solidFill>
                      <a:schemeClr val="accent2">
                        <a:lumMod val="20000"/>
                        <a:lumOff val="80000"/>
                      </a:schemeClr>
                    </a:solidFill>
                  </a:tcPr>
                </a:tc>
                <a:extLst>
                  <a:ext uri="{0D108BD9-81ED-4DB2-BD59-A6C34878D82A}">
                    <a16:rowId xmlns:a16="http://schemas.microsoft.com/office/drawing/2014/main" val="2198048391"/>
                  </a:ext>
                </a:extLst>
              </a:tr>
              <a:tr h="276202">
                <a:tc gridSpan="2">
                  <a:txBody>
                    <a:bodyPr/>
                    <a:lstStyle/>
                    <a:p>
                      <a:r>
                        <a:rPr lang="en-IN" sz="1200" dirty="0">
                          <a:latin typeface="+mj-lt"/>
                        </a:rPr>
                        <a:t>8</a:t>
                      </a:r>
                    </a:p>
                  </a:txBody>
                  <a:tcP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of  CLFs running an FNHW enterprise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CLFs running an FNHW enterprise</a:t>
                      </a:r>
                    </a:p>
                  </a:txBody>
                  <a:tcPr>
                    <a:solidFill>
                      <a:schemeClr val="accent2">
                        <a:lumMod val="20000"/>
                        <a:lumOff val="80000"/>
                      </a:schemeClr>
                    </a:solidFill>
                  </a:tcPr>
                </a:tc>
                <a:extLst>
                  <a:ext uri="{0D108BD9-81ED-4DB2-BD59-A6C34878D82A}">
                    <a16:rowId xmlns:a16="http://schemas.microsoft.com/office/drawing/2014/main" val="2257788479"/>
                  </a:ext>
                </a:extLst>
              </a:tr>
              <a:tr h="27620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latin typeface="+mj-lt"/>
                        </a:rPr>
                        <a:t>HR recruitment and capacity building</a:t>
                      </a:r>
                    </a:p>
                  </a:txBody>
                  <a:tcPr>
                    <a:solidFill>
                      <a:schemeClr val="accent2">
                        <a:lumMod val="60000"/>
                        <a:lumOff val="40000"/>
                      </a:schemeClr>
                    </a:solidFill>
                  </a:tcPr>
                </a:tc>
                <a:tc hMerge="1">
                  <a:txBody>
                    <a:bodyPr/>
                    <a:lstStyle/>
                    <a:p>
                      <a:r>
                        <a:rPr lang="en-IN" sz="1400" dirty="0"/>
                        <a:t>% of FNHW CRPs recruited (against sanctioned)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t>HR recruitment and capacity building</a:t>
                      </a:r>
                    </a:p>
                  </a:txBody>
                  <a:tcPr/>
                </a:tc>
                <a:extLst>
                  <a:ext uri="{0D108BD9-81ED-4DB2-BD59-A6C34878D82A}">
                    <a16:rowId xmlns:a16="http://schemas.microsoft.com/office/drawing/2014/main" val="4182960990"/>
                  </a:ext>
                </a:extLst>
              </a:tr>
              <a:tr h="276202">
                <a:tc gridSpan="2">
                  <a:txBody>
                    <a:bodyPr/>
                    <a:lstStyle/>
                    <a:p>
                      <a:r>
                        <a:rPr lang="en-IN" sz="1200" dirty="0">
                          <a:latin typeface="+mj-lt"/>
                        </a:rPr>
                        <a:t>9</a:t>
                      </a:r>
                    </a:p>
                  </a:txBody>
                  <a:tcPr>
                    <a:solidFill>
                      <a:schemeClr val="accent2">
                        <a:lumMod val="20000"/>
                        <a:lumOff val="80000"/>
                      </a:schemeClr>
                    </a:solidFill>
                  </a:tcPr>
                </a:tc>
                <a:tc hMerge="1">
                  <a:txBody>
                    <a:bodyPr/>
                    <a:lstStyle/>
                    <a:p>
                      <a:r>
                        <a:rPr lang="en-IN" sz="1400" dirty="0"/>
                        <a:t>% of FNHW CRPs recruited (against sanctioned)</a:t>
                      </a:r>
                    </a:p>
                  </a:txBody>
                  <a:tcPr/>
                </a:tc>
                <a:tc>
                  <a:txBody>
                    <a:bodyPr/>
                    <a:lstStyle/>
                    <a:p>
                      <a:r>
                        <a:rPr lang="en-IN" sz="1200" dirty="0">
                          <a:latin typeface="+mj-lt"/>
                        </a:rPr>
                        <a:t>% of FNHW CRPs recruited (against sanctioned)</a:t>
                      </a:r>
                    </a:p>
                  </a:txBody>
                  <a:tcPr>
                    <a:solidFill>
                      <a:schemeClr val="accent2">
                        <a:lumMod val="20000"/>
                        <a:lumOff val="80000"/>
                      </a:schemeClr>
                    </a:solidFill>
                  </a:tcPr>
                </a:tc>
                <a:extLst>
                  <a:ext uri="{0D108BD9-81ED-4DB2-BD59-A6C34878D82A}">
                    <a16:rowId xmlns:a16="http://schemas.microsoft.com/office/drawing/2014/main" val="2115185737"/>
                  </a:ext>
                </a:extLst>
              </a:tr>
              <a:tr h="464253">
                <a:tc gridSpan="2">
                  <a:txBody>
                    <a:bodyPr/>
                    <a:lstStyle/>
                    <a:p>
                      <a:r>
                        <a:rPr lang="en-IN" sz="1200" dirty="0">
                          <a:latin typeface="+mj-lt"/>
                        </a:rPr>
                        <a:t>10</a:t>
                      </a:r>
                    </a:p>
                  </a:txBody>
                  <a:tcP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 of FNHW CRPs trained in FNHW modules (against recruited)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mj-lt"/>
                        </a:rPr>
                        <a:t>% of FNHW CRPs trained in FNHW modules (against recruited)</a:t>
                      </a:r>
                    </a:p>
                  </a:txBody>
                  <a:tcPr>
                    <a:solidFill>
                      <a:schemeClr val="accent2">
                        <a:lumMod val="20000"/>
                        <a:lumOff val="80000"/>
                      </a:schemeClr>
                    </a:solidFill>
                  </a:tcPr>
                </a:tc>
                <a:extLst>
                  <a:ext uri="{0D108BD9-81ED-4DB2-BD59-A6C34878D82A}">
                    <a16:rowId xmlns:a16="http://schemas.microsoft.com/office/drawing/2014/main" val="1274812260"/>
                  </a:ext>
                </a:extLst>
              </a:tr>
              <a:tr h="276202">
                <a:tc gridSpan="2">
                  <a:txBody>
                    <a:bodyPr/>
                    <a:lstStyle/>
                    <a:p>
                      <a:r>
                        <a:rPr lang="en-IN" sz="1200" dirty="0">
                          <a:latin typeface="+mj-lt"/>
                        </a:rPr>
                        <a:t>11</a:t>
                      </a:r>
                    </a:p>
                  </a:txBody>
                  <a:tcPr>
                    <a:solidFill>
                      <a:schemeClr val="accent2">
                        <a:lumMod val="20000"/>
                        <a:lumOff val="80000"/>
                      </a:schemeClr>
                    </a:solidFill>
                  </a:tcPr>
                </a:tc>
                <a:tc hMerge="1">
                  <a:txBody>
                    <a:bodyPr/>
                    <a:lstStyle/>
                    <a:p>
                      <a:r>
                        <a:rPr lang="en-IN" sz="1400" dirty="0"/>
                        <a:t>% of VO SAC trained on FNHW</a:t>
                      </a:r>
                    </a:p>
                  </a:txBody>
                  <a:tcPr/>
                </a:tc>
                <a:tc>
                  <a:txBody>
                    <a:bodyPr/>
                    <a:lstStyle/>
                    <a:p>
                      <a:r>
                        <a:rPr lang="en-IN" sz="1200" dirty="0">
                          <a:latin typeface="+mj-lt"/>
                        </a:rPr>
                        <a:t>% of VO SAC trained on FNHW</a:t>
                      </a:r>
                    </a:p>
                  </a:txBody>
                  <a:tcPr>
                    <a:solidFill>
                      <a:schemeClr val="accent2">
                        <a:lumMod val="20000"/>
                        <a:lumOff val="80000"/>
                      </a:schemeClr>
                    </a:solidFill>
                  </a:tcPr>
                </a:tc>
                <a:extLst>
                  <a:ext uri="{0D108BD9-81ED-4DB2-BD59-A6C34878D82A}">
                    <a16:rowId xmlns:a16="http://schemas.microsoft.com/office/drawing/2014/main" val="1759543336"/>
                  </a:ext>
                </a:extLst>
              </a:tr>
              <a:tr h="276202">
                <a:tc gridSpan="2">
                  <a:txBody>
                    <a:bodyPr/>
                    <a:lstStyle/>
                    <a:p>
                      <a:r>
                        <a:rPr lang="en-IN" sz="1200" dirty="0">
                          <a:latin typeface="+mj-lt"/>
                        </a:rPr>
                        <a:t>12</a:t>
                      </a:r>
                    </a:p>
                  </a:txBody>
                  <a:tcPr>
                    <a:solidFill>
                      <a:schemeClr val="accent2">
                        <a:lumMod val="20000"/>
                        <a:lumOff val="80000"/>
                      </a:schemeClr>
                    </a:solidFill>
                  </a:tcPr>
                </a:tc>
                <a:tc hMerge="1">
                  <a:txBody>
                    <a:bodyPr/>
                    <a:lstStyle/>
                    <a:p>
                      <a:r>
                        <a:rPr lang="en-IN" sz="1400" dirty="0"/>
                        <a:t>% of CLF SAC trained on FNHW</a:t>
                      </a:r>
                    </a:p>
                  </a:txBody>
                  <a:tcPr/>
                </a:tc>
                <a:tc>
                  <a:txBody>
                    <a:bodyPr/>
                    <a:lstStyle/>
                    <a:p>
                      <a:r>
                        <a:rPr lang="en-IN" sz="1200" dirty="0">
                          <a:latin typeface="+mj-lt"/>
                        </a:rPr>
                        <a:t>% of CLF SAC trained on FNHW</a:t>
                      </a:r>
                    </a:p>
                  </a:txBody>
                  <a:tcPr>
                    <a:solidFill>
                      <a:schemeClr val="accent2">
                        <a:lumMod val="20000"/>
                        <a:lumOff val="80000"/>
                      </a:schemeClr>
                    </a:solidFill>
                  </a:tcPr>
                </a:tc>
                <a:extLst>
                  <a:ext uri="{0D108BD9-81ED-4DB2-BD59-A6C34878D82A}">
                    <a16:rowId xmlns:a16="http://schemas.microsoft.com/office/drawing/2014/main" val="1596358176"/>
                  </a:ext>
                </a:extLst>
              </a:tr>
            </a:tbl>
          </a:graphicData>
        </a:graphic>
      </p:graphicFrame>
      <p:graphicFrame>
        <p:nvGraphicFramePr>
          <p:cNvPr id="5" name="Table 3">
            <a:extLst>
              <a:ext uri="{FF2B5EF4-FFF2-40B4-BE49-F238E27FC236}">
                <a16:creationId xmlns:a16="http://schemas.microsoft.com/office/drawing/2014/main" id="{F48E6789-5A08-479F-B53F-85C060EEFF0C}"/>
              </a:ext>
            </a:extLst>
          </p:cNvPr>
          <p:cNvGraphicFramePr>
            <a:graphicFrameLocks noGrp="1"/>
          </p:cNvGraphicFramePr>
          <p:nvPr>
            <p:extLst>
              <p:ext uri="{D42A27DB-BD31-4B8C-83A1-F6EECF244321}">
                <p14:modId xmlns:p14="http://schemas.microsoft.com/office/powerpoint/2010/main" val="3569066942"/>
              </p:ext>
            </p:extLst>
          </p:nvPr>
        </p:nvGraphicFramePr>
        <p:xfrm>
          <a:off x="5686424" y="1828543"/>
          <a:ext cx="4403461" cy="4898344"/>
        </p:xfrm>
        <a:graphic>
          <a:graphicData uri="http://schemas.openxmlformats.org/drawingml/2006/table">
            <a:tbl>
              <a:tblPr firstRow="1" bandRow="1">
                <a:tableStyleId>{5C22544A-7EE6-4342-B048-85BDC9FD1C3A}</a:tableStyleId>
              </a:tblPr>
              <a:tblGrid>
                <a:gridCol w="448273">
                  <a:extLst>
                    <a:ext uri="{9D8B030D-6E8A-4147-A177-3AD203B41FA5}">
                      <a16:colId xmlns:a16="http://schemas.microsoft.com/office/drawing/2014/main" val="1770299341"/>
                    </a:ext>
                  </a:extLst>
                </a:gridCol>
                <a:gridCol w="145697">
                  <a:extLst>
                    <a:ext uri="{9D8B030D-6E8A-4147-A177-3AD203B41FA5}">
                      <a16:colId xmlns:a16="http://schemas.microsoft.com/office/drawing/2014/main" val="2209567108"/>
                    </a:ext>
                  </a:extLst>
                </a:gridCol>
                <a:gridCol w="3809491">
                  <a:extLst>
                    <a:ext uri="{9D8B030D-6E8A-4147-A177-3AD203B41FA5}">
                      <a16:colId xmlns:a16="http://schemas.microsoft.com/office/drawing/2014/main" val="24215342"/>
                    </a:ext>
                  </a:extLst>
                </a:gridCol>
              </a:tblGrid>
              <a:tr h="273221">
                <a:tc>
                  <a:txBody>
                    <a:bodyPr/>
                    <a:lstStyle/>
                    <a:p>
                      <a:r>
                        <a:rPr lang="en-IN" sz="1200" dirty="0">
                          <a:latin typeface="+mj-lt"/>
                        </a:rPr>
                        <a:t>#</a:t>
                      </a:r>
                    </a:p>
                  </a:txBody>
                  <a:tcPr>
                    <a:solidFill>
                      <a:schemeClr val="accent2">
                        <a:lumMod val="50000"/>
                      </a:schemeClr>
                    </a:solidFill>
                  </a:tcPr>
                </a:tc>
                <a:tc gridSpan="2">
                  <a:txBody>
                    <a:bodyPr/>
                    <a:lstStyle/>
                    <a:p>
                      <a:r>
                        <a:rPr lang="en-IN" sz="1200" dirty="0">
                          <a:latin typeface="+mj-lt"/>
                        </a:rPr>
                        <a:t>Indicators</a:t>
                      </a:r>
                    </a:p>
                  </a:txBody>
                  <a:tcPr>
                    <a:solidFill>
                      <a:schemeClr val="accent2">
                        <a:lumMod val="50000"/>
                      </a:schemeClr>
                    </a:solidFill>
                  </a:tcPr>
                </a:tc>
                <a:tc hMerge="1">
                  <a:txBody>
                    <a:bodyPr/>
                    <a:lstStyle/>
                    <a:p>
                      <a:r>
                        <a:rPr lang="en-IN" sz="1400" dirty="0"/>
                        <a:t>Indicators</a:t>
                      </a:r>
                    </a:p>
                  </a:txBody>
                  <a:tcPr/>
                </a:tc>
                <a:extLst>
                  <a:ext uri="{0D108BD9-81ED-4DB2-BD59-A6C34878D82A}">
                    <a16:rowId xmlns:a16="http://schemas.microsoft.com/office/drawing/2014/main" val="1306727729"/>
                  </a:ext>
                </a:extLst>
              </a:tr>
              <a:tr h="2732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j-lt"/>
                        </a:rPr>
                        <a:t>Update</a:t>
                      </a:r>
                      <a:r>
                        <a:rPr lang="en-US" sz="1200" b="1" baseline="0" dirty="0">
                          <a:latin typeface="+mj-lt"/>
                        </a:rPr>
                        <a:t> on systems for FNHW</a:t>
                      </a:r>
                      <a:endParaRPr lang="en-US" sz="1200" b="1" dirty="0">
                        <a:latin typeface="+mj-lt"/>
                      </a:endParaRPr>
                    </a:p>
                  </a:txBody>
                  <a:tcPr>
                    <a:solidFill>
                      <a:schemeClr val="accent2">
                        <a:lumMod val="60000"/>
                        <a:lumOff val="40000"/>
                      </a:schemeClr>
                    </a:solidFill>
                  </a:tcPr>
                </a:tc>
                <a:tc hMerge="1">
                  <a:txBody>
                    <a:bodyPr/>
                    <a:lstStyle/>
                    <a:p>
                      <a:endParaRPr lang="en-IN"/>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extLst>
                  <a:ext uri="{0D108BD9-81ED-4DB2-BD59-A6C34878D82A}">
                    <a16:rowId xmlns:a16="http://schemas.microsoft.com/office/drawing/2014/main" val="1014267193"/>
                  </a:ext>
                </a:extLst>
              </a:tr>
              <a:tr h="464475">
                <a:tc gridSpan="2">
                  <a:txBody>
                    <a:bodyPr/>
                    <a:lstStyle/>
                    <a:p>
                      <a:r>
                        <a:rPr lang="en-IN" sz="1200" dirty="0">
                          <a:latin typeface="+mj-lt"/>
                        </a:rPr>
                        <a:t>13</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Does the state have an FNHW core committee</a:t>
                      </a:r>
                    </a:p>
                  </a:txBody>
                  <a:tcPr>
                    <a:solidFill>
                      <a:schemeClr val="accent2">
                        <a:lumMod val="20000"/>
                        <a:lumOff val="80000"/>
                      </a:schemeClr>
                    </a:solidFill>
                  </a:tcPr>
                </a:tc>
                <a:extLst>
                  <a:ext uri="{0D108BD9-81ED-4DB2-BD59-A6C34878D82A}">
                    <a16:rowId xmlns:a16="http://schemas.microsoft.com/office/drawing/2014/main" val="2982138737"/>
                  </a:ext>
                </a:extLst>
              </a:tr>
              <a:tr h="464475">
                <a:tc gridSpan="2">
                  <a:txBody>
                    <a:bodyPr/>
                    <a:lstStyle/>
                    <a:p>
                      <a:r>
                        <a:rPr lang="en-IN" sz="1200" dirty="0">
                          <a:latin typeface="+mj-lt"/>
                        </a:rPr>
                        <a:t>14</a:t>
                      </a:r>
                    </a:p>
                  </a:txBody>
                  <a:tcPr>
                    <a:solidFill>
                      <a:schemeClr val="accent2">
                        <a:lumMod val="20000"/>
                        <a:lumOff val="80000"/>
                      </a:schemeClr>
                    </a:solidFill>
                  </a:tcPr>
                </a:tc>
                <a:tc hMerge="1">
                  <a:txBody>
                    <a:bodyPr/>
                    <a:lstStyle/>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districts under intensive FNHW </a:t>
                      </a:r>
                      <a:r>
                        <a:rPr lang="en-US" sz="1200" dirty="0">
                          <a:latin typeface="+mj-lt"/>
                          <a:ea typeface="FangSong" panose="020B0503020204020204" pitchFamily="49" charset="-122"/>
                        </a:rPr>
                        <a:t>strategy</a:t>
                      </a:r>
                    </a:p>
                  </a:txBody>
                  <a:tcPr>
                    <a:solidFill>
                      <a:schemeClr val="accent2">
                        <a:lumMod val="20000"/>
                        <a:lumOff val="80000"/>
                      </a:schemeClr>
                    </a:solidFill>
                  </a:tcPr>
                </a:tc>
                <a:extLst>
                  <a:ext uri="{0D108BD9-81ED-4DB2-BD59-A6C34878D82A}">
                    <a16:rowId xmlns:a16="http://schemas.microsoft.com/office/drawing/2014/main" val="460172404"/>
                  </a:ext>
                </a:extLst>
              </a:tr>
              <a:tr h="464475">
                <a:tc gridSpan="2">
                  <a:txBody>
                    <a:bodyPr/>
                    <a:lstStyle/>
                    <a:p>
                      <a:r>
                        <a:rPr lang="en-IN" sz="1200" dirty="0">
                          <a:latin typeface="+mj-lt"/>
                        </a:rPr>
                        <a:t>15</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blocks under intensive FNHW strategy</a:t>
                      </a:r>
                    </a:p>
                  </a:txBody>
                  <a:tcPr>
                    <a:solidFill>
                      <a:schemeClr val="accent2">
                        <a:lumMod val="20000"/>
                        <a:lumOff val="80000"/>
                      </a:schemeClr>
                    </a:solidFill>
                  </a:tcPr>
                </a:tc>
                <a:extLst>
                  <a:ext uri="{0D108BD9-81ED-4DB2-BD59-A6C34878D82A}">
                    <a16:rowId xmlns:a16="http://schemas.microsoft.com/office/drawing/2014/main" val="1120864511"/>
                  </a:ext>
                </a:extLst>
              </a:tr>
              <a:tr h="655729">
                <a:tc gridSpan="2">
                  <a:txBody>
                    <a:bodyPr/>
                    <a:lstStyle/>
                    <a:p>
                      <a:r>
                        <a:rPr lang="en-IN" sz="1200" dirty="0">
                          <a:latin typeface="+mj-lt"/>
                        </a:rPr>
                        <a:t>16</a:t>
                      </a:r>
                    </a:p>
                  </a:txBody>
                  <a:tcPr>
                    <a:solidFill>
                      <a:schemeClr val="accent2">
                        <a:lumMod val="20000"/>
                        <a:lumOff val="80000"/>
                      </a:schemeClr>
                    </a:solidFill>
                  </a:tcPr>
                </a:tc>
                <a:tc hMerge="1">
                  <a:txBody>
                    <a:bodyPr/>
                    <a:lstStyle/>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State organized a convergence meeting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(with NHM, WCD,</a:t>
                      </a:r>
                      <a:r>
                        <a:rPr lang="en-US" sz="1200" baseline="0" dirty="0">
                          <a:latin typeface="+mj-lt"/>
                        </a:rPr>
                        <a:t> </a:t>
                      </a:r>
                      <a:r>
                        <a:rPr lang="en-US" sz="1200" dirty="0">
                          <a:latin typeface="+mj-lt"/>
                        </a:rPr>
                        <a:t>Farm</a:t>
                      </a:r>
                      <a:r>
                        <a:rPr lang="en-US" sz="1200" baseline="0" dirty="0">
                          <a:latin typeface="+mj-lt"/>
                        </a:rPr>
                        <a:t> Livelihoods and others) ?</a:t>
                      </a:r>
                      <a:endParaRPr lang="en-US" sz="1200" dirty="0">
                        <a:latin typeface="+mj-lt"/>
                      </a:endParaRPr>
                    </a:p>
                  </a:txBody>
                  <a:tcPr>
                    <a:solidFill>
                      <a:schemeClr val="accent2">
                        <a:lumMod val="20000"/>
                        <a:lumOff val="80000"/>
                      </a:schemeClr>
                    </a:solidFill>
                  </a:tcPr>
                </a:tc>
                <a:extLst>
                  <a:ext uri="{0D108BD9-81ED-4DB2-BD59-A6C34878D82A}">
                    <a16:rowId xmlns:a16="http://schemas.microsoft.com/office/drawing/2014/main" val="2198048391"/>
                  </a:ext>
                </a:extLst>
              </a:tr>
              <a:tr h="464475">
                <a:tc gridSpan="2">
                  <a:txBody>
                    <a:bodyPr/>
                    <a:lstStyle/>
                    <a:p>
                      <a:r>
                        <a:rPr lang="en-IN" sz="1200" dirty="0">
                          <a:latin typeface="+mj-lt"/>
                        </a:rPr>
                        <a:t>17</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j-lt"/>
                        </a:rPr>
                        <a:t>States submitted convergence meeting minutes to NRLM ?</a:t>
                      </a:r>
                      <a:endParaRPr lang="en-US" sz="1200" dirty="0">
                        <a:latin typeface="+mj-lt"/>
                      </a:endParaRPr>
                    </a:p>
                  </a:txBody>
                  <a:tcPr>
                    <a:solidFill>
                      <a:schemeClr val="accent2">
                        <a:lumMod val="20000"/>
                        <a:lumOff val="80000"/>
                      </a:schemeClr>
                    </a:solidFill>
                  </a:tcPr>
                </a:tc>
                <a:extLst>
                  <a:ext uri="{0D108BD9-81ED-4DB2-BD59-A6C34878D82A}">
                    <a16:rowId xmlns:a16="http://schemas.microsoft.com/office/drawing/2014/main" val="2257788479"/>
                  </a:ext>
                </a:extLst>
              </a:tr>
              <a:tr h="273221">
                <a:tc gridSpan="2">
                  <a:txBody>
                    <a:bodyPr/>
                    <a:lstStyle/>
                    <a:p>
                      <a:r>
                        <a:rPr lang="en-IN" sz="1200" dirty="0">
                          <a:latin typeface="+mj-lt"/>
                        </a:rPr>
                        <a:t>18</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districts had a convergence meeting</a:t>
                      </a:r>
                    </a:p>
                  </a:txBody>
                  <a:tcPr>
                    <a:solidFill>
                      <a:schemeClr val="accent2">
                        <a:lumMod val="20000"/>
                        <a:lumOff val="80000"/>
                      </a:schemeClr>
                    </a:solidFill>
                  </a:tcPr>
                </a:tc>
                <a:extLst>
                  <a:ext uri="{0D108BD9-81ED-4DB2-BD59-A6C34878D82A}">
                    <a16:rowId xmlns:a16="http://schemas.microsoft.com/office/drawing/2014/main" val="922980984"/>
                  </a:ext>
                </a:extLst>
              </a:tr>
              <a:tr h="273221">
                <a:tc gridSpan="2">
                  <a:txBody>
                    <a:bodyPr/>
                    <a:lstStyle/>
                    <a:p>
                      <a:r>
                        <a:rPr lang="en-IN" sz="1200" dirty="0">
                          <a:latin typeface="+mj-lt"/>
                        </a:rPr>
                        <a:t>19</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 of blocks had a convergence meeting</a:t>
                      </a:r>
                    </a:p>
                  </a:txBody>
                  <a:tcPr>
                    <a:solidFill>
                      <a:schemeClr val="accent2">
                        <a:lumMod val="20000"/>
                        <a:lumOff val="80000"/>
                      </a:schemeClr>
                    </a:solidFill>
                  </a:tcPr>
                </a:tc>
                <a:extLst>
                  <a:ext uri="{0D108BD9-81ED-4DB2-BD59-A6C34878D82A}">
                    <a16:rowId xmlns:a16="http://schemas.microsoft.com/office/drawing/2014/main" val="2706623602"/>
                  </a:ext>
                </a:extLst>
              </a:tr>
              <a:tr h="273221">
                <a:tc gridSpan="2">
                  <a:txBody>
                    <a:bodyPr/>
                    <a:lstStyle/>
                    <a:p>
                      <a:r>
                        <a:rPr lang="en-IN" sz="1200" dirty="0">
                          <a:latin typeface="+mj-lt"/>
                        </a:rPr>
                        <a:t>20</a:t>
                      </a:r>
                    </a:p>
                  </a:txBody>
                  <a:tcPr>
                    <a:solidFill>
                      <a:schemeClr val="accent2">
                        <a:lumMod val="20000"/>
                        <a:lumOff val="80000"/>
                      </a:schemeClr>
                    </a:solidFill>
                  </a:tcPr>
                </a:tc>
                <a:tc hMerge="1">
                  <a:txBody>
                    <a:bodyPr/>
                    <a:lstStyle/>
                    <a:p>
                      <a:endParaRPr lang="en-IN" sz="1400" dirty="0"/>
                    </a:p>
                  </a:txBody>
                  <a:tcPr/>
                </a:tc>
                <a:tc>
                  <a:txBody>
                    <a:bodyPr/>
                    <a:lstStyle/>
                    <a:p>
                      <a:r>
                        <a:rPr lang="en-IN" sz="1200" dirty="0">
                          <a:latin typeface="+mj-lt"/>
                        </a:rPr>
                        <a:t>% VOs reviewed by FNHW CRP</a:t>
                      </a:r>
                    </a:p>
                  </a:txBody>
                  <a:tcPr>
                    <a:solidFill>
                      <a:schemeClr val="accent2">
                        <a:lumMod val="20000"/>
                        <a:lumOff val="80000"/>
                      </a:schemeClr>
                    </a:solidFill>
                  </a:tcPr>
                </a:tc>
                <a:extLst>
                  <a:ext uri="{0D108BD9-81ED-4DB2-BD59-A6C34878D82A}">
                    <a16:rowId xmlns:a16="http://schemas.microsoft.com/office/drawing/2014/main" val="2240920718"/>
                  </a:ext>
                </a:extLst>
              </a:tr>
              <a:tr h="273221">
                <a:tc gridSpan="2">
                  <a:txBody>
                    <a:bodyPr/>
                    <a:lstStyle/>
                    <a:p>
                      <a:r>
                        <a:rPr lang="en-IN" sz="1200" dirty="0">
                          <a:latin typeface="+mj-lt"/>
                        </a:rPr>
                        <a:t>21</a:t>
                      </a:r>
                    </a:p>
                  </a:txBody>
                  <a:tcPr>
                    <a:solidFill>
                      <a:schemeClr val="accent2">
                        <a:lumMod val="20000"/>
                        <a:lumOff val="80000"/>
                      </a:schemeClr>
                    </a:solidFill>
                  </a:tcPr>
                </a:tc>
                <a:tc hMerge="1">
                  <a:txBody>
                    <a:bodyPr/>
                    <a:lstStyle/>
                    <a:p>
                      <a:endParaRPr lang="en-IN" sz="1400" dirty="0"/>
                    </a:p>
                  </a:txBody>
                  <a:tcPr/>
                </a:tc>
                <a:tc>
                  <a:txBody>
                    <a:bodyPr/>
                    <a:lstStyle/>
                    <a:p>
                      <a:r>
                        <a:rPr lang="en-IN" sz="1200">
                          <a:latin typeface="+mj-lt"/>
                        </a:rPr>
                        <a:t>% CLFs reviewed by BPM/CC</a:t>
                      </a:r>
                      <a:endParaRPr lang="en-IN" sz="1200" dirty="0">
                        <a:latin typeface="+mj-lt"/>
                      </a:endParaRPr>
                    </a:p>
                  </a:txBody>
                  <a:tcPr>
                    <a:solidFill>
                      <a:schemeClr val="accent2">
                        <a:lumMod val="20000"/>
                        <a:lumOff val="80000"/>
                      </a:schemeClr>
                    </a:solidFill>
                  </a:tcPr>
                </a:tc>
                <a:extLst>
                  <a:ext uri="{0D108BD9-81ED-4DB2-BD59-A6C34878D82A}">
                    <a16:rowId xmlns:a16="http://schemas.microsoft.com/office/drawing/2014/main" val="4288019039"/>
                  </a:ext>
                </a:extLst>
              </a:tr>
              <a:tr h="273221">
                <a:tc gridSpan="2">
                  <a:txBody>
                    <a:bodyPr/>
                    <a:lstStyle/>
                    <a:p>
                      <a:r>
                        <a:rPr lang="en-IN" sz="1200" dirty="0">
                          <a:latin typeface="+mj-lt"/>
                        </a:rPr>
                        <a:t>22</a:t>
                      </a:r>
                    </a:p>
                  </a:txBody>
                  <a:tcPr>
                    <a:solidFill>
                      <a:schemeClr val="accent2">
                        <a:lumMod val="20000"/>
                        <a:lumOff val="80000"/>
                      </a:schemeClr>
                    </a:solidFill>
                  </a:tcPr>
                </a:tc>
                <a:tc hMerge="1">
                  <a:txBody>
                    <a:bodyPr/>
                    <a:lstStyle/>
                    <a:p>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latin typeface="+mj-lt"/>
                        </a:rPr>
                        <a:t>% Blocks reviewed by DPM/DMM</a:t>
                      </a:r>
                      <a:endParaRPr lang="en-IN" sz="1200" dirty="0">
                        <a:latin typeface="+mj-lt"/>
                      </a:endParaRPr>
                    </a:p>
                  </a:txBody>
                  <a:tcPr>
                    <a:solidFill>
                      <a:schemeClr val="accent2">
                        <a:lumMod val="20000"/>
                        <a:lumOff val="80000"/>
                      </a:schemeClr>
                    </a:solidFill>
                  </a:tcPr>
                </a:tc>
                <a:extLst>
                  <a:ext uri="{0D108BD9-81ED-4DB2-BD59-A6C34878D82A}">
                    <a16:rowId xmlns:a16="http://schemas.microsoft.com/office/drawing/2014/main" val="1981671811"/>
                  </a:ext>
                </a:extLst>
              </a:tr>
              <a:tr h="464475">
                <a:tc gridSpan="2">
                  <a:txBody>
                    <a:bodyPr/>
                    <a:lstStyle/>
                    <a:p>
                      <a:r>
                        <a:rPr lang="en-IN" sz="1200" dirty="0">
                          <a:latin typeface="+mj-lt"/>
                        </a:rPr>
                        <a:t>23</a:t>
                      </a:r>
                    </a:p>
                  </a:txBody>
                  <a:tcPr>
                    <a:solidFill>
                      <a:schemeClr val="accent2">
                        <a:lumMod val="20000"/>
                        <a:lumOff val="80000"/>
                      </a:schemeClr>
                    </a:solidFill>
                  </a:tcPr>
                </a:tc>
                <a:tc hMerge="1">
                  <a:txBody>
                    <a:bodyPr/>
                    <a:lstStyle/>
                    <a:p>
                      <a:endParaRPr lang="en-IN" sz="1400" dirty="0"/>
                    </a:p>
                  </a:txBody>
                  <a:tcPr/>
                </a:tc>
                <a:tc>
                  <a:txBody>
                    <a:bodyPr/>
                    <a:lstStyle/>
                    <a:p>
                      <a:r>
                        <a:rPr lang="en-IN" sz="1200" dirty="0">
                          <a:latin typeface="+mj-lt"/>
                        </a:rPr>
                        <a:t>% Districts reviewed by CEO/SMD</a:t>
                      </a:r>
                    </a:p>
                  </a:txBody>
                  <a:tcPr>
                    <a:solidFill>
                      <a:schemeClr val="accent2">
                        <a:lumMod val="20000"/>
                        <a:lumOff val="80000"/>
                      </a:schemeClr>
                    </a:solidFill>
                  </a:tcPr>
                </a:tc>
                <a:extLst>
                  <a:ext uri="{0D108BD9-81ED-4DB2-BD59-A6C34878D82A}">
                    <a16:rowId xmlns:a16="http://schemas.microsoft.com/office/drawing/2014/main" val="1179197050"/>
                  </a:ext>
                </a:extLst>
              </a:tr>
            </a:tbl>
          </a:graphicData>
        </a:graphic>
      </p:graphicFrame>
      <p:sp>
        <p:nvSpPr>
          <p:cNvPr id="6" name="Title 1"/>
          <p:cNvSpPr txBox="1">
            <a:spLocks/>
          </p:cNvSpPr>
          <p:nvPr/>
        </p:nvSpPr>
        <p:spPr>
          <a:xfrm>
            <a:off x="956603" y="532391"/>
            <a:ext cx="11235397" cy="5207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IN" sz="2000" b="1" dirty="0" smtClean="0">
                <a:solidFill>
                  <a:schemeClr val="bg1"/>
                </a:solidFill>
              </a:rPr>
              <a:t> </a:t>
            </a:r>
            <a:r>
              <a:rPr lang="en-IN" sz="3000" b="1" dirty="0">
                <a:solidFill>
                  <a:prstClr val="white"/>
                </a:solidFill>
                <a:latin typeface="Georgia"/>
                <a:ea typeface="Calibri" pitchFamily="34" charset="0"/>
                <a:cs typeface="Calibri" pitchFamily="34" charset="0"/>
              </a:rPr>
              <a:t>MIS and Review of FNHW</a:t>
            </a:r>
          </a:p>
        </p:txBody>
      </p:sp>
      <p:sp>
        <p:nvSpPr>
          <p:cNvPr id="7" name="TextBox 6"/>
          <p:cNvSpPr txBox="1"/>
          <p:nvPr/>
        </p:nvSpPr>
        <p:spPr>
          <a:xfrm>
            <a:off x="10224655" y="2798617"/>
            <a:ext cx="1755301" cy="1754326"/>
          </a:xfrm>
          <a:prstGeom prst="rect">
            <a:avLst/>
          </a:prstGeom>
          <a:solidFill>
            <a:schemeClr val="accent6">
              <a:lumMod val="20000"/>
              <a:lumOff val="80000"/>
            </a:schemeClr>
          </a:solidFill>
        </p:spPr>
        <p:txBody>
          <a:bodyPr wrap="square" rtlCol="0">
            <a:spAutoFit/>
          </a:bodyPr>
          <a:lstStyle/>
          <a:p>
            <a:pPr algn="just"/>
            <a:r>
              <a:rPr lang="en-US" dirty="0" smtClean="0"/>
              <a:t>Include any other indicator as synthesized in State FNHW Operational Strategy</a:t>
            </a:r>
            <a:endParaRPr lang="en-IN" dirty="0"/>
          </a:p>
        </p:txBody>
      </p:sp>
    </p:spTree>
    <p:extLst>
      <p:ext uri="{BB962C8B-B14F-4D97-AF65-F5344CB8AC3E}">
        <p14:creationId xmlns:p14="http://schemas.microsoft.com/office/powerpoint/2010/main" val="420666975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7970"/>
            <a:ext cx="4053094" cy="3227062"/>
          </a:xfrm>
          <a:solidFill>
            <a:schemeClr val="accent2">
              <a:lumMod val="20000"/>
              <a:lumOff val="80000"/>
            </a:schemeClr>
          </a:solidFill>
        </p:spPr>
        <p:txBody>
          <a:bodyPr>
            <a:noAutofit/>
          </a:bodyPr>
          <a:lstStyle/>
          <a:p>
            <a:pPr marL="0" indent="0" algn="just">
              <a:buNone/>
            </a:pPr>
            <a:r>
              <a:rPr lang="en-IN" sz="2000" b="1" dirty="0"/>
              <a:t>Objectives</a:t>
            </a:r>
            <a:endParaRPr lang="en-IN" sz="2000" dirty="0"/>
          </a:p>
          <a:p>
            <a:pPr lvl="0" algn="just"/>
            <a:r>
              <a:rPr lang="en-US" sz="2000" dirty="0"/>
              <a:t>To assess progress of </a:t>
            </a:r>
            <a:r>
              <a:rPr lang="en-US" sz="2000" dirty="0" smtClean="0"/>
              <a:t>FNHW activities </a:t>
            </a:r>
            <a:r>
              <a:rPr lang="en-US" sz="2000" dirty="0"/>
              <a:t>against </a:t>
            </a:r>
            <a:r>
              <a:rPr lang="en-US" sz="2000" dirty="0" smtClean="0"/>
              <a:t>strategy and timelines </a:t>
            </a:r>
          </a:p>
          <a:p>
            <a:pPr lvl="0" algn="just"/>
            <a:r>
              <a:rPr lang="en-US" sz="2000" dirty="0" smtClean="0"/>
              <a:t>To identify challenges and bottlenecks in the implementation process </a:t>
            </a:r>
          </a:p>
          <a:p>
            <a:pPr lvl="0" algn="just"/>
            <a:r>
              <a:rPr lang="en-US" sz="2000" dirty="0" smtClean="0"/>
              <a:t>Identify solutions and discuss deliverable timeline for revised activities, if any</a:t>
            </a:r>
            <a:endParaRPr lang="en-IN" sz="2000" dirty="0"/>
          </a:p>
        </p:txBody>
      </p:sp>
      <p:sp>
        <p:nvSpPr>
          <p:cNvPr id="5" name="Rectangle 4"/>
          <p:cNvSpPr/>
          <p:nvPr/>
        </p:nvSpPr>
        <p:spPr>
          <a:xfrm>
            <a:off x="838200" y="1191573"/>
            <a:ext cx="8534400" cy="707886"/>
          </a:xfrm>
          <a:prstGeom prst="rect">
            <a:avLst/>
          </a:prstGeom>
        </p:spPr>
        <p:txBody>
          <a:bodyPr wrap="square" anchor="ctr">
            <a:spAutoFit/>
          </a:bodyPr>
          <a:lstStyle/>
          <a:p>
            <a:pPr marL="285750" indent="-285750" algn="just">
              <a:buFont typeface="Arial" panose="020B0604020202020204" pitchFamily="34" charset="0"/>
              <a:buChar char="•"/>
            </a:pPr>
            <a:r>
              <a:rPr lang="en-US" sz="2000" dirty="0" smtClean="0"/>
              <a:t>FNHW </a:t>
            </a:r>
            <a:r>
              <a:rPr lang="en-US" sz="2000" dirty="0"/>
              <a:t>agenda </a:t>
            </a:r>
            <a:r>
              <a:rPr lang="en-US" sz="2000" dirty="0" smtClean="0"/>
              <a:t>should  </a:t>
            </a:r>
            <a:r>
              <a:rPr lang="en-US" sz="2000" dirty="0"/>
              <a:t>be included in </a:t>
            </a:r>
            <a:r>
              <a:rPr lang="en-US" sz="2000" dirty="0" smtClean="0"/>
              <a:t>the regularly </a:t>
            </a:r>
            <a:r>
              <a:rPr lang="en-US" sz="2000" dirty="0"/>
              <a:t>scheduled review meetings </a:t>
            </a:r>
            <a:endParaRPr lang="en-US" sz="2000" dirty="0" smtClean="0"/>
          </a:p>
          <a:p>
            <a:pPr marL="285750" indent="-285750" algn="just">
              <a:buFont typeface="Arial" panose="020B0604020202020204" pitchFamily="34" charset="0"/>
              <a:buChar char="•"/>
            </a:pPr>
            <a:r>
              <a:rPr lang="en-US" sz="2000" dirty="0" smtClean="0"/>
              <a:t>A </a:t>
            </a:r>
            <a:r>
              <a:rPr lang="en-US" sz="2000" dirty="0"/>
              <a:t>separate dedicated FNHW meeting </a:t>
            </a:r>
            <a:r>
              <a:rPr lang="en-US" sz="2000" dirty="0" smtClean="0"/>
              <a:t>should also be </a:t>
            </a:r>
            <a:r>
              <a:rPr lang="en-US" sz="2000" dirty="0"/>
              <a:t>held at </a:t>
            </a:r>
            <a:r>
              <a:rPr lang="en-US" sz="2000" dirty="0" smtClean="0"/>
              <a:t>the state level.</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2552440669"/>
              </p:ext>
            </p:extLst>
          </p:nvPr>
        </p:nvGraphicFramePr>
        <p:xfrm>
          <a:off x="5105400" y="1898818"/>
          <a:ext cx="6995175" cy="4876800"/>
        </p:xfrm>
        <a:graphic>
          <a:graphicData uri="http://schemas.openxmlformats.org/drawingml/2006/table">
            <a:tbl>
              <a:tblPr firstRow="1" bandRow="1">
                <a:tableStyleId>{7DF18680-E054-41AD-8BC1-D1AEF772440D}</a:tableStyleId>
              </a:tblPr>
              <a:tblGrid>
                <a:gridCol w="834782">
                  <a:extLst>
                    <a:ext uri="{9D8B030D-6E8A-4147-A177-3AD203B41FA5}">
                      <a16:colId xmlns:a16="http://schemas.microsoft.com/office/drawing/2014/main" val="746331117"/>
                    </a:ext>
                  </a:extLst>
                </a:gridCol>
                <a:gridCol w="1950731">
                  <a:extLst>
                    <a:ext uri="{9D8B030D-6E8A-4147-A177-3AD203B41FA5}">
                      <a16:colId xmlns:a16="http://schemas.microsoft.com/office/drawing/2014/main" val="4235039896"/>
                    </a:ext>
                  </a:extLst>
                </a:gridCol>
                <a:gridCol w="2623237">
                  <a:extLst>
                    <a:ext uri="{9D8B030D-6E8A-4147-A177-3AD203B41FA5}">
                      <a16:colId xmlns:a16="http://schemas.microsoft.com/office/drawing/2014/main" val="4085435586"/>
                    </a:ext>
                  </a:extLst>
                </a:gridCol>
                <a:gridCol w="1586425">
                  <a:extLst>
                    <a:ext uri="{9D8B030D-6E8A-4147-A177-3AD203B41FA5}">
                      <a16:colId xmlns:a16="http://schemas.microsoft.com/office/drawing/2014/main" val="162378146"/>
                    </a:ext>
                  </a:extLst>
                </a:gridCol>
              </a:tblGrid>
              <a:tr h="327847">
                <a:tc gridSpan="4">
                  <a:txBody>
                    <a:bodyPr/>
                    <a:lstStyle/>
                    <a:p>
                      <a:pPr algn="ctr"/>
                      <a:r>
                        <a:rPr lang="en-IN" sz="1600" u="none" strike="noStrike" kern="1200" baseline="0" dirty="0" smtClean="0"/>
                        <a:t>Suggested Schedule for review</a:t>
                      </a:r>
                      <a:endParaRPr lang="en-IN" sz="1600" dirty="0">
                        <a:solidFill>
                          <a:schemeClr val="tx1"/>
                        </a:solidFill>
                        <a:latin typeface="+mn-lt"/>
                      </a:endParaRPr>
                    </a:p>
                  </a:txBody>
                  <a:tcPr/>
                </a:tc>
                <a:tc hMerge="1">
                  <a:txBody>
                    <a:bodyPr/>
                    <a:lstStyle/>
                    <a:p>
                      <a:pPr algn="ctr"/>
                      <a:endParaRPr lang="en-IN" sz="1400" dirty="0">
                        <a:solidFill>
                          <a:schemeClr val="tx1"/>
                        </a:solidFill>
                      </a:endParaRPr>
                    </a:p>
                  </a:txBody>
                  <a:tcPr/>
                </a:tc>
                <a:tc hMerge="1">
                  <a:txBody>
                    <a:bodyPr/>
                    <a:lstStyle/>
                    <a:p>
                      <a:pPr algn="ctr"/>
                      <a:endParaRPr lang="en-IN" sz="1400" dirty="0">
                        <a:solidFill>
                          <a:schemeClr val="tx1"/>
                        </a:solidFill>
                      </a:endParaRPr>
                    </a:p>
                  </a:txBody>
                  <a:tcPr/>
                </a:tc>
                <a:tc hMerge="1">
                  <a:txBody>
                    <a:bodyPr/>
                    <a:lstStyle/>
                    <a:p>
                      <a:pPr algn="ctr"/>
                      <a:endParaRPr lang="en-IN" sz="1400" dirty="0">
                        <a:solidFill>
                          <a:schemeClr val="tx1"/>
                        </a:solidFill>
                      </a:endParaRPr>
                    </a:p>
                  </a:txBody>
                  <a:tcPr/>
                </a:tc>
                <a:extLst>
                  <a:ext uri="{0D108BD9-81ED-4DB2-BD59-A6C34878D82A}">
                    <a16:rowId xmlns:a16="http://schemas.microsoft.com/office/drawing/2014/main" val="599662900"/>
                  </a:ext>
                </a:extLst>
              </a:tr>
              <a:tr h="327847">
                <a:tc>
                  <a:txBody>
                    <a:bodyPr/>
                    <a:lstStyle/>
                    <a:p>
                      <a:r>
                        <a:rPr lang="en-US" sz="1600" u="none" strike="noStrike" baseline="0" dirty="0" smtClean="0"/>
                        <a:t>Level</a:t>
                      </a:r>
                      <a:endParaRPr lang="en-IN" sz="1600" dirty="0">
                        <a:solidFill>
                          <a:schemeClr val="tx1"/>
                        </a:solidFill>
                        <a:latin typeface="+mn-lt"/>
                      </a:endParaRPr>
                    </a:p>
                  </a:txBody>
                  <a:tcPr/>
                </a:tc>
                <a:tc>
                  <a:txBody>
                    <a:bodyPr/>
                    <a:lstStyle/>
                    <a:p>
                      <a:pPr algn="ctr"/>
                      <a:r>
                        <a:rPr lang="en-US" sz="1600" u="none" strike="noStrike" baseline="0" dirty="0" smtClean="0"/>
                        <a:t>Undertaken by</a:t>
                      </a:r>
                      <a:endParaRPr lang="en-IN" sz="1600" dirty="0">
                        <a:solidFill>
                          <a:schemeClr val="tx1"/>
                        </a:solidFill>
                        <a:latin typeface="+mn-lt"/>
                      </a:endParaRPr>
                    </a:p>
                  </a:txBody>
                  <a:tcPr/>
                </a:tc>
                <a:tc>
                  <a:txBody>
                    <a:bodyPr/>
                    <a:lstStyle/>
                    <a:p>
                      <a:pPr algn="ctr"/>
                      <a:r>
                        <a:rPr lang="en-US" sz="1600" u="none" strike="noStrike" baseline="0" dirty="0" smtClean="0"/>
                        <a:t>Participants </a:t>
                      </a:r>
                      <a:endParaRPr lang="en-IN" sz="1600" dirty="0">
                        <a:solidFill>
                          <a:schemeClr val="tx1"/>
                        </a:solidFill>
                        <a:latin typeface="+mn-lt"/>
                      </a:endParaRPr>
                    </a:p>
                  </a:txBody>
                  <a:tcPr/>
                </a:tc>
                <a:tc>
                  <a:txBody>
                    <a:bodyPr/>
                    <a:lstStyle/>
                    <a:p>
                      <a:pPr algn="ctr"/>
                      <a:r>
                        <a:rPr lang="en-US" sz="1600" u="none" strike="noStrike" baseline="0" dirty="0" smtClean="0"/>
                        <a:t>Frequency</a:t>
                      </a:r>
                      <a:endParaRPr lang="en-IN" sz="1600" dirty="0">
                        <a:solidFill>
                          <a:schemeClr val="tx1"/>
                        </a:solidFill>
                        <a:latin typeface="+mn-lt"/>
                      </a:endParaRPr>
                    </a:p>
                  </a:txBody>
                  <a:tcPr/>
                </a:tc>
                <a:extLst>
                  <a:ext uri="{0D108BD9-81ED-4DB2-BD59-A6C34878D82A}">
                    <a16:rowId xmlns:a16="http://schemas.microsoft.com/office/drawing/2014/main" val="2848589456"/>
                  </a:ext>
                </a:extLst>
              </a:tr>
              <a:tr h="804715">
                <a:tc rowSpan="2">
                  <a:txBody>
                    <a:bodyPr/>
                    <a:lstStyle/>
                    <a:p>
                      <a:r>
                        <a:rPr lang="en-US" sz="1600" dirty="0" smtClean="0"/>
                        <a:t>State</a:t>
                      </a:r>
                      <a:endParaRPr lang="en-IN" sz="1600" dirty="0">
                        <a:solidFill>
                          <a:schemeClr val="tx1"/>
                        </a:solidFill>
                      </a:endParaRPr>
                    </a:p>
                  </a:txBody>
                  <a:tcPr/>
                </a:tc>
                <a:tc>
                  <a:txBody>
                    <a:bodyPr/>
                    <a:lstStyle/>
                    <a:p>
                      <a:r>
                        <a:rPr lang="en-IN" sz="1600" u="none" strike="noStrike" kern="1200" baseline="0" dirty="0" smtClean="0"/>
                        <a:t>CEO/SMD/FNHW Core</a:t>
                      </a:r>
                    </a:p>
                    <a:p>
                      <a:r>
                        <a:rPr lang="en-IN" sz="1600" u="none" strike="noStrike" kern="1200" baseline="0" dirty="0" smtClean="0"/>
                        <a:t>Committee</a:t>
                      </a:r>
                      <a:endParaRPr lang="en-IN" sz="16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SPMs of other SRLM verticals</a:t>
                      </a:r>
                      <a:endParaRPr lang="en-IN"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Monthly</a:t>
                      </a:r>
                      <a:endParaRPr lang="en-IN" sz="1600" dirty="0" smtClean="0"/>
                    </a:p>
                    <a:p>
                      <a:pPr algn="ctr"/>
                      <a:endParaRPr lang="en-IN" sz="1600" dirty="0">
                        <a:solidFill>
                          <a:schemeClr val="tx1"/>
                        </a:solidFill>
                      </a:endParaRPr>
                    </a:p>
                  </a:txBody>
                  <a:tcPr/>
                </a:tc>
                <a:extLst>
                  <a:ext uri="{0D108BD9-81ED-4DB2-BD59-A6C34878D82A}">
                    <a16:rowId xmlns:a16="http://schemas.microsoft.com/office/drawing/2014/main" val="4220627972"/>
                  </a:ext>
                </a:extLst>
              </a:tr>
              <a:tr h="804715">
                <a:tc vMerge="1">
                  <a:txBody>
                    <a:bodyPr/>
                    <a:lstStyle/>
                    <a:p>
                      <a:endParaRPr lang="en-IN"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smtClean="0"/>
                        <a:t>CEO/SMD/SPM</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smtClean="0"/>
                        <a:t>(FNHW </a:t>
                      </a:r>
                      <a:r>
                        <a:rPr lang="en-IN" sz="1600" u="none" strike="noStrike" kern="1200" baseline="0" dirty="0" err="1" smtClean="0"/>
                        <a:t>Incharge</a:t>
                      </a:r>
                      <a:r>
                        <a:rPr lang="en-IN" sz="1600" u="none" strike="noStrike" kern="1200" baseline="0" dirty="0" smtClean="0"/>
                        <a:t>)</a:t>
                      </a:r>
                      <a:endParaRPr lang="en-IN" sz="16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smtClean="0"/>
                        <a:t>District Program Managers (DPMs)/</a:t>
                      </a:r>
                      <a:r>
                        <a:rPr lang="en-US" sz="1600" u="none" strike="noStrike" kern="1200" baseline="0" dirty="0" smtClean="0"/>
                        <a:t>District Managers (DMs) (FNHW </a:t>
                      </a:r>
                      <a:r>
                        <a:rPr lang="en-US" sz="1600" u="none" strike="noStrike" kern="1200" baseline="0" dirty="0" err="1" smtClean="0"/>
                        <a:t>Incharges</a:t>
                      </a:r>
                      <a:r>
                        <a:rPr lang="en-US" sz="1600" u="none" strike="noStrike" kern="1200" baseline="0" dirty="0" smtClean="0"/>
                        <a:t>)</a:t>
                      </a:r>
                      <a:endParaRPr lang="en-IN" sz="1600" b="0"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endParaRPr lang="en-IN" sz="1600" dirty="0" smtClean="0"/>
                    </a:p>
                    <a:p>
                      <a:pPr algn="ctr"/>
                      <a:endParaRPr lang="en-IN" sz="1600" dirty="0">
                        <a:solidFill>
                          <a:schemeClr val="tx1"/>
                        </a:solidFill>
                      </a:endParaRPr>
                    </a:p>
                  </a:txBody>
                  <a:tcPr/>
                </a:tc>
                <a:extLst>
                  <a:ext uri="{0D108BD9-81ED-4DB2-BD59-A6C34878D82A}">
                    <a16:rowId xmlns:a16="http://schemas.microsoft.com/office/drawing/2014/main" val="2479228708"/>
                  </a:ext>
                </a:extLst>
              </a:tr>
              <a:tr h="566281">
                <a:tc>
                  <a:txBody>
                    <a:bodyPr/>
                    <a:lstStyle/>
                    <a:p>
                      <a:r>
                        <a:rPr lang="en-US" sz="1600" dirty="0" smtClean="0"/>
                        <a:t>District</a:t>
                      </a:r>
                      <a:endParaRPr lang="en-IN" sz="1600" dirty="0">
                        <a:solidFill>
                          <a:schemeClr val="tx1"/>
                        </a:solidFill>
                      </a:endParaRPr>
                    </a:p>
                  </a:txBody>
                  <a:tcPr/>
                </a:tc>
                <a:tc>
                  <a:txBody>
                    <a:bodyPr/>
                    <a:lstStyle/>
                    <a:p>
                      <a:r>
                        <a:rPr lang="en-IN" sz="1600" u="none" strike="noStrike" kern="1200" baseline="0" dirty="0" smtClean="0"/>
                        <a:t>DPM/DM (FNHW In-charge)</a:t>
                      </a:r>
                      <a:endParaRPr lang="en-IN"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smtClean="0"/>
                        <a:t>Block Program Manager (FNHW In-charge)</a:t>
                      </a:r>
                      <a:endParaRPr lang="en-IN" sz="1600" dirty="0" smtClean="0">
                        <a:solidFill>
                          <a:schemeClr val="tx1"/>
                        </a:solidFill>
                      </a:endParaRPr>
                    </a:p>
                  </a:txBody>
                  <a:tcPr/>
                </a:tc>
                <a:tc>
                  <a:txBody>
                    <a:bodyPr/>
                    <a:lstStyle/>
                    <a:p>
                      <a:pPr algn="ctr"/>
                      <a:r>
                        <a:rPr lang="en-US" sz="1600" dirty="0" smtClean="0"/>
                        <a:t>Monthly</a:t>
                      </a:r>
                      <a:endParaRPr lang="en-IN" sz="1600" dirty="0">
                        <a:solidFill>
                          <a:schemeClr val="tx1"/>
                        </a:solidFill>
                      </a:endParaRPr>
                    </a:p>
                  </a:txBody>
                  <a:tcPr/>
                </a:tc>
                <a:extLst>
                  <a:ext uri="{0D108BD9-81ED-4DB2-BD59-A6C34878D82A}">
                    <a16:rowId xmlns:a16="http://schemas.microsoft.com/office/drawing/2014/main" val="181609660"/>
                  </a:ext>
                </a:extLst>
              </a:tr>
              <a:tr h="804715">
                <a:tc>
                  <a:txBody>
                    <a:bodyPr/>
                    <a:lstStyle/>
                    <a:p>
                      <a:pPr algn="l"/>
                      <a:r>
                        <a:rPr lang="en-US" sz="1600" u="none" strike="noStrike" kern="1200" baseline="0" dirty="0" smtClean="0"/>
                        <a:t>Block</a:t>
                      </a:r>
                      <a:endParaRPr lang="en-IN" sz="1600" b="0" i="0" u="none" strike="noStrike" kern="1200" baseline="0" dirty="0">
                        <a:solidFill>
                          <a:schemeClr val="dk1"/>
                        </a:solidFill>
                        <a:latin typeface="+mn-lt"/>
                        <a:ea typeface="+mn-ea"/>
                        <a:cs typeface="+mn-cs"/>
                      </a:endParaRPr>
                    </a:p>
                  </a:txBody>
                  <a:tcPr/>
                </a:tc>
                <a:tc>
                  <a:txBody>
                    <a:bodyPr/>
                    <a:lstStyle/>
                    <a:p>
                      <a:pPr algn="l"/>
                      <a:r>
                        <a:rPr lang="en-IN" sz="1600" u="none" strike="noStrike" kern="1200" baseline="0" dirty="0" smtClean="0"/>
                        <a:t>Block Program Manager</a:t>
                      </a:r>
                    </a:p>
                    <a:p>
                      <a:pPr algn="l"/>
                      <a:r>
                        <a:rPr lang="en-IN" sz="1600" u="none" strike="noStrike" kern="1200" baseline="0" dirty="0" smtClean="0"/>
                        <a:t>(FNHW </a:t>
                      </a:r>
                      <a:r>
                        <a:rPr lang="en-IN" sz="1600" u="none" strike="noStrike" kern="1200" baseline="0" dirty="0" err="1" smtClean="0"/>
                        <a:t>Incharge</a:t>
                      </a:r>
                      <a:r>
                        <a:rPr lang="en-IN" sz="1600" u="none" strike="noStrike" kern="1200" baseline="0" dirty="0" smtClean="0"/>
                        <a:t>)</a:t>
                      </a:r>
                      <a:endParaRPr lang="en-IN" sz="1600" b="0" i="0" u="none" strike="noStrike" kern="1200" baseline="0" dirty="0" smtClean="0">
                        <a:solidFill>
                          <a:schemeClr val="dk1"/>
                        </a:solidFill>
                        <a:latin typeface="+mn-lt"/>
                        <a:ea typeface="+mn-ea"/>
                        <a:cs typeface="+mn-cs"/>
                      </a:endParaRPr>
                    </a:p>
                  </a:txBody>
                  <a:tcPr/>
                </a:tc>
                <a:tc>
                  <a:txBody>
                    <a:bodyPr/>
                    <a:lstStyle/>
                    <a:p>
                      <a:pPr algn="ctr"/>
                      <a:r>
                        <a:rPr lang="en-US" sz="1600" u="none" strike="noStrike" kern="1200" baseline="0" dirty="0" smtClean="0"/>
                        <a:t>CLF Leader/ SAC Members/OB/EC</a:t>
                      </a:r>
                      <a:endParaRPr lang="en-IN" sz="1600" b="0" i="0" u="none" strike="noStrike" kern="1200" baseline="0" dirty="0">
                        <a:solidFill>
                          <a:schemeClr val="dk1"/>
                        </a:solidFill>
                        <a:latin typeface="+mn-lt"/>
                        <a:ea typeface="+mn-ea"/>
                        <a:cs typeface="+mn-cs"/>
                      </a:endParaRPr>
                    </a:p>
                  </a:txBody>
                  <a:tcPr/>
                </a:tc>
                <a:tc>
                  <a:txBody>
                    <a:bodyPr/>
                    <a:lstStyle/>
                    <a:p>
                      <a:pPr algn="ctr"/>
                      <a:r>
                        <a:rPr lang="en-US" sz="1600" u="none" strike="noStrike" kern="1200" baseline="0" dirty="0" smtClean="0"/>
                        <a:t>Monthly</a:t>
                      </a:r>
                      <a:endParaRPr lang="en-IN" sz="1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28498750"/>
                  </a:ext>
                </a:extLst>
              </a:tr>
              <a:tr h="566281">
                <a:tc>
                  <a:txBody>
                    <a:bodyPr/>
                    <a:lstStyle/>
                    <a:p>
                      <a:r>
                        <a:rPr lang="en-US" sz="1600" dirty="0" smtClean="0"/>
                        <a:t>CLF</a:t>
                      </a:r>
                      <a:endParaRPr lang="en-IN" sz="1600" dirty="0">
                        <a:solidFill>
                          <a:schemeClr val="tx1"/>
                        </a:solidFill>
                      </a:endParaRPr>
                    </a:p>
                  </a:txBody>
                  <a:tcPr/>
                </a:tc>
                <a:tc>
                  <a:txBody>
                    <a:bodyPr/>
                    <a:lstStyle/>
                    <a:p>
                      <a:r>
                        <a:rPr lang="en-IN" sz="1600" u="none" strike="noStrike" kern="1200" baseline="0" dirty="0" smtClean="0"/>
                        <a:t>CLF Leader/SAC</a:t>
                      </a:r>
                    </a:p>
                    <a:p>
                      <a:r>
                        <a:rPr lang="en-IN" sz="1600" u="none" strike="noStrike" kern="1200" baseline="0" dirty="0" smtClean="0"/>
                        <a:t>Members/OB/EC</a:t>
                      </a:r>
                      <a:endParaRPr lang="en-IN" sz="1600" b="0" i="0" u="none" strike="noStrike" kern="1200" baseline="0" dirty="0" smtClean="0">
                        <a:solidFill>
                          <a:schemeClr val="dk1"/>
                        </a:solidFill>
                        <a:latin typeface="+mn-lt"/>
                        <a:ea typeface="+mn-ea"/>
                        <a:cs typeface="+mn-cs"/>
                      </a:endParaRPr>
                    </a:p>
                  </a:txBody>
                  <a:tcPr/>
                </a:tc>
                <a:tc>
                  <a:txBody>
                    <a:bodyPr/>
                    <a:lstStyle/>
                    <a:p>
                      <a:pPr algn="ctr"/>
                      <a:r>
                        <a:rPr lang="en-IN" sz="1600" u="none" strike="noStrike" kern="1200" baseline="0" dirty="0" smtClean="0"/>
                        <a:t>VO Leader/SAC Members/CRP</a:t>
                      </a:r>
                      <a:endParaRPr lang="en-IN" sz="1600" dirty="0">
                        <a:solidFill>
                          <a:schemeClr val="tx1"/>
                        </a:solidFill>
                      </a:endParaRPr>
                    </a:p>
                  </a:txBody>
                  <a:tcPr/>
                </a:tc>
                <a:tc>
                  <a:txBody>
                    <a:bodyPr/>
                    <a:lstStyle/>
                    <a:p>
                      <a:pPr algn="ctr"/>
                      <a:r>
                        <a:rPr lang="en-US" sz="1600" dirty="0" smtClean="0"/>
                        <a:t>Monthly</a:t>
                      </a:r>
                      <a:endParaRPr lang="en-IN" sz="1600" dirty="0">
                        <a:solidFill>
                          <a:schemeClr val="tx1"/>
                        </a:solidFill>
                      </a:endParaRPr>
                    </a:p>
                  </a:txBody>
                  <a:tcPr/>
                </a:tc>
                <a:extLst>
                  <a:ext uri="{0D108BD9-81ED-4DB2-BD59-A6C34878D82A}">
                    <a16:rowId xmlns:a16="http://schemas.microsoft.com/office/drawing/2014/main" val="3195145047"/>
                  </a:ext>
                </a:extLst>
              </a:tr>
              <a:tr h="566281">
                <a:tc>
                  <a:txBody>
                    <a:bodyPr/>
                    <a:lstStyle/>
                    <a:p>
                      <a:r>
                        <a:rPr lang="en-US" sz="1600" dirty="0" smtClean="0"/>
                        <a:t>VO</a:t>
                      </a:r>
                      <a:endParaRPr lang="en-IN" sz="1600" dirty="0">
                        <a:solidFill>
                          <a:schemeClr val="tx1"/>
                        </a:solidFill>
                      </a:endParaRPr>
                    </a:p>
                  </a:txBody>
                  <a:tcPr/>
                </a:tc>
                <a:tc>
                  <a:txBody>
                    <a:bodyPr/>
                    <a:lstStyle/>
                    <a:p>
                      <a:r>
                        <a:rPr lang="en-IN" sz="1600" u="none" strike="noStrike" kern="1200" baseline="0" dirty="0" smtClean="0"/>
                        <a:t>VO Leader/SAC</a:t>
                      </a:r>
                    </a:p>
                    <a:p>
                      <a:r>
                        <a:rPr lang="en-IN" sz="1600" u="none" strike="noStrike" kern="1200" baseline="0" dirty="0" smtClean="0"/>
                        <a:t>Members/CRP</a:t>
                      </a:r>
                      <a:endParaRPr lang="en-IN" sz="1600" b="0" i="0" u="none" strike="noStrike" kern="1200" baseline="0" dirty="0" smtClean="0">
                        <a:solidFill>
                          <a:schemeClr val="dk1"/>
                        </a:solidFill>
                        <a:latin typeface="+mn-lt"/>
                        <a:ea typeface="+mn-ea"/>
                        <a:cs typeface="+mn-cs"/>
                      </a:endParaRPr>
                    </a:p>
                  </a:txBody>
                  <a:tcPr/>
                </a:tc>
                <a:tc>
                  <a:txBody>
                    <a:bodyPr/>
                    <a:lstStyle/>
                    <a:p>
                      <a:pPr algn="ctr"/>
                      <a:r>
                        <a:rPr lang="en-IN" sz="1600" u="none" strike="noStrike" kern="1200" baseline="0" dirty="0" smtClean="0"/>
                        <a:t>SHG Leaders/Point person</a:t>
                      </a:r>
                      <a:endParaRPr lang="en-IN" sz="1600" dirty="0">
                        <a:solidFill>
                          <a:schemeClr val="tx1"/>
                        </a:solidFill>
                      </a:endParaRPr>
                    </a:p>
                  </a:txBody>
                  <a:tcPr/>
                </a:tc>
                <a:tc>
                  <a:txBody>
                    <a:bodyPr/>
                    <a:lstStyle/>
                    <a:p>
                      <a:pPr algn="ctr"/>
                      <a:r>
                        <a:rPr lang="en-US" sz="1600" dirty="0" smtClean="0"/>
                        <a:t>Monthly</a:t>
                      </a:r>
                      <a:endParaRPr lang="en-IN" sz="1600" dirty="0">
                        <a:solidFill>
                          <a:schemeClr val="tx1"/>
                        </a:solidFill>
                      </a:endParaRPr>
                    </a:p>
                  </a:txBody>
                  <a:tcPr/>
                </a:tc>
                <a:extLst>
                  <a:ext uri="{0D108BD9-81ED-4DB2-BD59-A6C34878D82A}">
                    <a16:rowId xmlns:a16="http://schemas.microsoft.com/office/drawing/2014/main" val="2705899397"/>
                  </a:ext>
                </a:extLst>
              </a:tr>
            </a:tbl>
          </a:graphicData>
        </a:graphic>
      </p:graphicFrame>
      <p:sp>
        <p:nvSpPr>
          <p:cNvPr id="6" name="Rectangle 5"/>
          <p:cNvSpPr/>
          <p:nvPr/>
        </p:nvSpPr>
        <p:spPr>
          <a:xfrm>
            <a:off x="600074" y="6202822"/>
            <a:ext cx="4396727" cy="461665"/>
          </a:xfrm>
          <a:prstGeom prst="rect">
            <a:avLst/>
          </a:prstGeom>
          <a:solidFill>
            <a:schemeClr val="bg1"/>
          </a:solidFill>
        </p:spPr>
        <p:txBody>
          <a:bodyPr wrap="square" rtlCol="0">
            <a:spAutoFit/>
          </a:bodyPr>
          <a:lstStyle/>
          <a:p>
            <a:r>
              <a:rPr lang="en-US" sz="1200" b="1" dirty="0"/>
              <a:t>Note: </a:t>
            </a:r>
            <a:r>
              <a:rPr lang="en-US" sz="1200" b="1" dirty="0" smtClean="0"/>
              <a:t>States may modify the schedule and protocol based on their State implementation structure.</a:t>
            </a:r>
            <a:endParaRPr lang="en-US" sz="1200" b="1" dirty="0"/>
          </a:p>
        </p:txBody>
      </p:sp>
      <p:sp>
        <p:nvSpPr>
          <p:cNvPr id="8" name="Rectangle 7"/>
          <p:cNvSpPr/>
          <p:nvPr/>
        </p:nvSpPr>
        <p:spPr>
          <a:xfrm>
            <a:off x="838200" y="393270"/>
            <a:ext cx="52578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1" y="493510"/>
            <a:ext cx="5257800" cy="599063"/>
          </a:xfrm>
        </p:spPr>
        <p:txBody>
          <a:bodyPr vert="horz" lIns="91440" tIns="45720" rIns="91440" bIns="45720" rtlCol="0" anchor="ctr">
            <a:noAutofit/>
          </a:bodyPr>
          <a:lstStyle/>
          <a:p>
            <a:r>
              <a:rPr lang="en-US" sz="2900" b="1" dirty="0">
                <a:solidFill>
                  <a:prstClr val="white"/>
                </a:solidFill>
                <a:latin typeface="Georgia"/>
                <a:ea typeface="Calibri" pitchFamily="34" charset="0"/>
                <a:cs typeface="Calibri" pitchFamily="34" charset="0"/>
              </a:rPr>
              <a:t>Review FNHW activities</a:t>
            </a:r>
          </a:p>
        </p:txBody>
      </p:sp>
    </p:spTree>
    <p:extLst>
      <p:ext uri="{BB962C8B-B14F-4D97-AF65-F5344CB8AC3E}">
        <p14:creationId xmlns:p14="http://schemas.microsoft.com/office/powerpoint/2010/main" val="169256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721" y="5852681"/>
            <a:ext cx="11012557" cy="584775"/>
          </a:xfrm>
          <a:prstGeom prst="rect">
            <a:avLst/>
          </a:prstGeom>
          <a:noFill/>
        </p:spPr>
        <p:txBody>
          <a:bodyPr wrap="square" rtlCol="0">
            <a:spAutoFit/>
          </a:bodyPr>
          <a:lstStyle/>
          <a:p>
            <a:pPr>
              <a:lnSpc>
                <a:spcPct val="100000"/>
              </a:lnSpc>
              <a:spcBef>
                <a:spcPts val="0"/>
              </a:spcBef>
              <a:defRPr/>
            </a:pPr>
            <a:r>
              <a:rPr lang="en-US" sz="1600" dirty="0"/>
              <a:t>A Joint advisory on convergence with WCD and NHM has been issued </a:t>
            </a:r>
            <a:r>
              <a:rPr lang="en-US" sz="1600" dirty="0" smtClean="0">
                <a:hlinkClick r:id="rId2"/>
              </a:rPr>
              <a:t>https</a:t>
            </a:r>
            <a:r>
              <a:rPr lang="en-US" sz="1600" dirty="0">
                <a:hlinkClick r:id="rId2"/>
              </a:rPr>
              <a:t>://</a:t>
            </a:r>
            <a:r>
              <a:rPr lang="en-US" sz="1600" dirty="0" smtClean="0">
                <a:hlinkClick r:id="rId2"/>
              </a:rPr>
              <a:t>aajeevika.gov.in/sites/default/files/Joint%20Advisory%20on%20Nutrition_2.pdf</a:t>
            </a:r>
            <a:endParaRPr lang="en-US" sz="1600" dirty="0"/>
          </a:p>
        </p:txBody>
      </p:sp>
      <p:grpSp>
        <p:nvGrpSpPr>
          <p:cNvPr id="7" name="Group 6"/>
          <p:cNvGrpSpPr/>
          <p:nvPr/>
        </p:nvGrpSpPr>
        <p:grpSpPr>
          <a:xfrm rot="16200000">
            <a:off x="750564" y="2381436"/>
            <a:ext cx="1674568" cy="1499291"/>
            <a:chOff x="2267057" y="1714542"/>
            <a:chExt cx="1915862" cy="1715329"/>
          </a:xfrm>
          <a:solidFill>
            <a:schemeClr val="accent4">
              <a:lumMod val="50000"/>
            </a:schemeClr>
          </a:solidFill>
        </p:grpSpPr>
        <p:grpSp>
          <p:nvGrpSpPr>
            <p:cNvPr id="8" name="Group 7"/>
            <p:cNvGrpSpPr/>
            <p:nvPr/>
          </p:nvGrpSpPr>
          <p:grpSpPr>
            <a:xfrm>
              <a:off x="2267057" y="1714542"/>
              <a:ext cx="1843191" cy="1681736"/>
              <a:chOff x="2267057" y="1714542"/>
              <a:chExt cx="1843191" cy="1681736"/>
            </a:xfrm>
            <a:grpFill/>
          </p:grpSpPr>
          <p:sp>
            <p:nvSpPr>
              <p:cNvPr id="10" name="Freeform 7"/>
              <p:cNvSpPr>
                <a:spLocks/>
              </p:cNvSpPr>
              <p:nvPr/>
            </p:nvSpPr>
            <p:spPr bwMode="auto">
              <a:xfrm>
                <a:off x="2267057" y="1714542"/>
                <a:ext cx="1843191" cy="1681736"/>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sp>
            <p:nvSpPr>
              <p:cNvPr id="11" name="Freeform 8"/>
              <p:cNvSpPr>
                <a:spLocks/>
              </p:cNvSpPr>
              <p:nvPr/>
            </p:nvSpPr>
            <p:spPr bwMode="auto">
              <a:xfrm>
                <a:off x="2428169" y="1874968"/>
                <a:ext cx="1520967" cy="1521309"/>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9" name="Freeform 14"/>
            <p:cNvSpPr>
              <a:spLocks/>
            </p:cNvSpPr>
            <p:nvPr/>
          </p:nvSpPr>
          <p:spPr bwMode="auto">
            <a:xfrm>
              <a:off x="4006724" y="3215969"/>
              <a:ext cx="176195" cy="213902"/>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12" name="Freeform 73"/>
          <p:cNvSpPr>
            <a:spLocks noChangeAspect="1" noEditPoints="1"/>
          </p:cNvSpPr>
          <p:nvPr/>
        </p:nvSpPr>
        <p:spPr bwMode="auto">
          <a:xfrm>
            <a:off x="1839440" y="3424095"/>
            <a:ext cx="354219" cy="354166"/>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4">
              <a:lumMod val="50000"/>
            </a:schemeClr>
          </a:solidFill>
          <a:ln>
            <a:noFill/>
          </a:ln>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000000"/>
              </a:solidFill>
              <a:effectLst/>
              <a:uLnTx/>
              <a:uFillTx/>
              <a:latin typeface="Arial"/>
            </a:endParaRPr>
          </a:p>
        </p:txBody>
      </p:sp>
      <p:sp>
        <p:nvSpPr>
          <p:cNvPr id="13" name="TextBox 12"/>
          <p:cNvSpPr txBox="1"/>
          <p:nvPr/>
        </p:nvSpPr>
        <p:spPr>
          <a:xfrm>
            <a:off x="999271" y="2589071"/>
            <a:ext cx="1308859" cy="629319"/>
          </a:xfrm>
          <a:prstGeom prst="rect">
            <a:avLst/>
          </a:prstGeom>
          <a:noFill/>
        </p:spPr>
        <p:txBody>
          <a:bodyPr wrap="square" lIns="0" tIns="0" rIns="78191" bIns="0" rtlCol="0">
            <a:noAutofit/>
          </a:bodyPr>
          <a:lstStyle/>
          <a:p>
            <a:pPr defTabSz="682749" eaLnBrk="0" hangingPunct="0">
              <a:spcAft>
                <a:spcPts val="171"/>
              </a:spcAft>
              <a:defRPr/>
            </a:pPr>
            <a:r>
              <a:rPr lang="en-US" sz="1400" b="1" dirty="0" smtClean="0"/>
              <a:t>Convergence</a:t>
            </a:r>
            <a:endParaRPr lang="en-GB" sz="1400" b="1" kern="0" dirty="0">
              <a:solidFill>
                <a:srgbClr val="000000"/>
              </a:solidFill>
              <a:latin typeface="Arial"/>
              <a:cs typeface="Arial" charset="0"/>
            </a:endParaRPr>
          </a:p>
        </p:txBody>
      </p:sp>
      <p:sp>
        <p:nvSpPr>
          <p:cNvPr id="14" name="Rectangle 13"/>
          <p:cNvSpPr/>
          <p:nvPr/>
        </p:nvSpPr>
        <p:spPr>
          <a:xfrm>
            <a:off x="2448353" y="1772936"/>
            <a:ext cx="9400747" cy="3914918"/>
          </a:xfrm>
          <a:prstGeom prst="rect">
            <a:avLst/>
          </a:prstGeom>
          <a:solidFill>
            <a:schemeClr val="accent4">
              <a:lumMod val="20000"/>
              <a:lumOff val="80000"/>
            </a:schemeClr>
          </a:solidFill>
          <a:ln>
            <a:solidFill>
              <a:schemeClr val="accent4">
                <a:lumMod val="50000"/>
              </a:schemeClr>
            </a:solidFill>
          </a:ln>
        </p:spPr>
        <p:txBody>
          <a:bodyPr wrap="square" anchor="ctr">
            <a:spAutoFit/>
          </a:bodyPr>
          <a:lstStyle/>
          <a:p>
            <a:pPr marL="285750" indent="-285750" algn="just" fontAlgn="t">
              <a:lnSpc>
                <a:spcPct val="115000"/>
              </a:lnSpc>
              <a:spcBef>
                <a:spcPts val="0"/>
              </a:spcBef>
              <a:buFont typeface="Arial" panose="020B0604020202020204" pitchFamily="34" charset="0"/>
              <a:buChar char="•"/>
            </a:pPr>
            <a:r>
              <a:rPr lang="en-US" dirty="0">
                <a:latin typeface="+mj-lt"/>
              </a:rPr>
              <a:t>Core Committee is responsible for establishing convergence platforms at state, district and block levels through </a:t>
            </a:r>
            <a:r>
              <a:rPr lang="en-US" dirty="0" smtClean="0">
                <a:latin typeface="+mj-lt"/>
              </a:rPr>
              <a:t>bi-annual / quarterly </a:t>
            </a:r>
            <a:r>
              <a:rPr lang="en-US" dirty="0">
                <a:latin typeface="+mj-lt"/>
              </a:rPr>
              <a:t>meetings with line departments </a:t>
            </a:r>
            <a:r>
              <a:rPr lang="en-US" dirty="0" smtClean="0">
                <a:latin typeface="+mj-lt"/>
              </a:rPr>
              <a:t>and SRLM verticals</a:t>
            </a:r>
            <a:endParaRPr lang="en-US" dirty="0">
              <a:latin typeface="+mj-lt"/>
            </a:endParaRPr>
          </a:p>
          <a:p>
            <a:pPr marL="742950" lvl="1" indent="-285750" algn="just" fontAlgn="t">
              <a:lnSpc>
                <a:spcPct val="115000"/>
              </a:lnSpc>
              <a:buFont typeface="Courier New" panose="02070309020205020404" pitchFamily="49" charset="0"/>
              <a:buChar char="o"/>
            </a:pPr>
            <a:r>
              <a:rPr lang="en-US" dirty="0">
                <a:latin typeface="+mj-lt"/>
              </a:rPr>
              <a:t>Schedule convergence meetings and coordination with other verticals (IB-CB, Gender, FI, Livelihood- Farm and Non-Farm etc.)</a:t>
            </a:r>
            <a:endParaRPr lang="en-IN" dirty="0">
              <a:latin typeface="+mj-lt"/>
            </a:endParaRPr>
          </a:p>
          <a:p>
            <a:pPr marL="742950" lvl="1" indent="-285750" algn="just" fontAlgn="t">
              <a:lnSpc>
                <a:spcPct val="115000"/>
              </a:lnSpc>
              <a:buFont typeface="Courier New" panose="02070309020205020404" pitchFamily="49" charset="0"/>
              <a:buChar char="o"/>
            </a:pPr>
            <a:r>
              <a:rPr lang="en-US" dirty="0">
                <a:latin typeface="+mj-lt"/>
              </a:rPr>
              <a:t>Schedule convergence meetings in coordination with line ministries / departments (Health, WCD, PRI, Jal Shakti, Ministry of Consumer Affairs, Food and public Distribution, Education, Agriculture and SBM etc.)</a:t>
            </a:r>
            <a:endParaRPr lang="en-IN" dirty="0">
              <a:latin typeface="+mj-lt"/>
            </a:endParaRPr>
          </a:p>
          <a:p>
            <a:pPr marL="285750" indent="-285750" algn="just" fontAlgn="t">
              <a:lnSpc>
                <a:spcPct val="115000"/>
              </a:lnSpc>
              <a:spcBef>
                <a:spcPts val="0"/>
              </a:spcBef>
              <a:buFont typeface="Arial" panose="020B0604020202020204" pitchFamily="34" charset="0"/>
              <a:buChar char="•"/>
            </a:pPr>
            <a:r>
              <a:rPr lang="en-IN" dirty="0">
                <a:latin typeface="+mj-lt"/>
              </a:rPr>
              <a:t>Issue state circulars to districts for supporting and organizing events as envisioned by other ministries, such as </a:t>
            </a:r>
            <a:r>
              <a:rPr lang="en-IN" dirty="0" err="1">
                <a:latin typeface="+mj-lt"/>
              </a:rPr>
              <a:t>Poshan</a:t>
            </a:r>
            <a:r>
              <a:rPr lang="en-IN" dirty="0">
                <a:latin typeface="+mj-lt"/>
              </a:rPr>
              <a:t> </a:t>
            </a:r>
            <a:r>
              <a:rPr lang="en-IN" dirty="0" err="1">
                <a:latin typeface="+mj-lt"/>
              </a:rPr>
              <a:t>Abhiyaan</a:t>
            </a:r>
            <a:r>
              <a:rPr lang="en-IN" dirty="0">
                <a:latin typeface="+mj-lt"/>
              </a:rPr>
              <a:t>, </a:t>
            </a:r>
            <a:r>
              <a:rPr lang="en-IN" dirty="0" err="1">
                <a:latin typeface="+mj-lt"/>
              </a:rPr>
              <a:t>Swachha</a:t>
            </a:r>
            <a:r>
              <a:rPr lang="en-IN" dirty="0">
                <a:latin typeface="+mj-lt"/>
              </a:rPr>
              <a:t> Bharat, Fit India, </a:t>
            </a:r>
            <a:r>
              <a:rPr lang="en-IN" dirty="0" err="1">
                <a:latin typeface="+mj-lt"/>
              </a:rPr>
              <a:t>etc</a:t>
            </a:r>
            <a:endParaRPr lang="en-IN" dirty="0">
              <a:latin typeface="+mj-lt"/>
            </a:endParaRPr>
          </a:p>
          <a:p>
            <a:pPr marL="285750" indent="-285750" algn="just" fontAlgn="t">
              <a:lnSpc>
                <a:spcPct val="115000"/>
              </a:lnSpc>
              <a:spcBef>
                <a:spcPts val="0"/>
              </a:spcBef>
              <a:buFont typeface="Arial" panose="020B0604020202020204" pitchFamily="34" charset="0"/>
              <a:buChar char="•"/>
            </a:pPr>
            <a:r>
              <a:rPr lang="en-IN" dirty="0">
                <a:latin typeface="+mj-lt"/>
              </a:rPr>
              <a:t>Mapping of partners / agencies / institutes and forging partnership for FNHW </a:t>
            </a:r>
            <a:r>
              <a:rPr lang="en-IN" dirty="0" smtClean="0">
                <a:latin typeface="+mj-lt"/>
              </a:rPr>
              <a:t>integration</a:t>
            </a:r>
            <a:endParaRPr lang="en-IN" sz="1600" dirty="0">
              <a:latin typeface="+mj-lt"/>
            </a:endParaRPr>
          </a:p>
        </p:txBody>
      </p:sp>
      <p:sp>
        <p:nvSpPr>
          <p:cNvPr id="15" name="Rectangle 14"/>
          <p:cNvSpPr/>
          <p:nvPr/>
        </p:nvSpPr>
        <p:spPr>
          <a:xfrm>
            <a:off x="838200" y="393270"/>
            <a:ext cx="493395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90000"/>
              </a:lnSpc>
              <a:spcBef>
                <a:spcPct val="0"/>
              </a:spcBef>
            </a:pPr>
            <a:r>
              <a:rPr lang="en-US" sz="2900" b="1" dirty="0">
                <a:solidFill>
                  <a:prstClr val="white"/>
                </a:solidFill>
                <a:latin typeface="Georgia"/>
                <a:ea typeface="Calibri" pitchFamily="34" charset="0"/>
                <a:cs typeface="Calibri" pitchFamily="34" charset="0"/>
              </a:rPr>
              <a:t>Pillar 2 - Convergence</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372428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2590337"/>
              </p:ext>
            </p:extLst>
          </p:nvPr>
        </p:nvGraphicFramePr>
        <p:xfrm>
          <a:off x="933449" y="116356"/>
          <a:ext cx="11023022" cy="6495300"/>
        </p:xfrm>
        <a:graphic>
          <a:graphicData uri="http://schemas.openxmlformats.org/drawingml/2006/table">
            <a:tbl>
              <a:tblPr firstRow="1" bandRow="1">
                <a:tableStyleId>{7DF18680-E054-41AD-8BC1-D1AEF772440D}</a:tableStyleId>
              </a:tblPr>
              <a:tblGrid>
                <a:gridCol w="1648979">
                  <a:extLst>
                    <a:ext uri="{9D8B030D-6E8A-4147-A177-3AD203B41FA5}">
                      <a16:colId xmlns:a16="http://schemas.microsoft.com/office/drawing/2014/main" val="333451383"/>
                    </a:ext>
                  </a:extLst>
                </a:gridCol>
                <a:gridCol w="2940710">
                  <a:extLst>
                    <a:ext uri="{9D8B030D-6E8A-4147-A177-3AD203B41FA5}">
                      <a16:colId xmlns:a16="http://schemas.microsoft.com/office/drawing/2014/main" val="1246037428"/>
                    </a:ext>
                  </a:extLst>
                </a:gridCol>
                <a:gridCol w="6433333">
                  <a:extLst>
                    <a:ext uri="{9D8B030D-6E8A-4147-A177-3AD203B41FA5}">
                      <a16:colId xmlns:a16="http://schemas.microsoft.com/office/drawing/2014/main" val="459755940"/>
                    </a:ext>
                  </a:extLst>
                </a:gridCol>
              </a:tblGrid>
              <a:tr h="481590">
                <a:tc gridSpan="3">
                  <a:txBody>
                    <a:bodyPr/>
                    <a:lstStyle/>
                    <a:p>
                      <a:pPr algn="ctr"/>
                      <a:r>
                        <a:rPr lang="en-US" sz="2000" dirty="0" smtClean="0"/>
                        <a:t>Possible areas of Convergence</a:t>
                      </a:r>
                      <a:endParaRPr lang="en-IN" sz="2000" dirty="0"/>
                    </a:p>
                  </a:txBody>
                  <a:tcPr/>
                </a:tc>
                <a:tc hMerge="1">
                  <a:txBody>
                    <a:bodyPr/>
                    <a:lstStyle/>
                    <a:p>
                      <a:endParaRPr lang="en-IN" sz="1500" dirty="0"/>
                    </a:p>
                  </a:txBody>
                  <a:tcPr/>
                </a:tc>
                <a:tc hMerge="1">
                  <a:txBody>
                    <a:bodyPr/>
                    <a:lstStyle/>
                    <a:p>
                      <a:endParaRPr lang="en-IN" sz="1500" dirty="0"/>
                    </a:p>
                  </a:txBody>
                  <a:tcPr/>
                </a:tc>
                <a:extLst>
                  <a:ext uri="{0D108BD9-81ED-4DB2-BD59-A6C34878D82A}">
                    <a16:rowId xmlns:a16="http://schemas.microsoft.com/office/drawing/2014/main" val="1160764677"/>
                  </a:ext>
                </a:extLst>
              </a:tr>
              <a:tr h="481590">
                <a:tc>
                  <a:txBody>
                    <a:bodyPr/>
                    <a:lstStyle/>
                    <a:p>
                      <a:r>
                        <a:rPr lang="en-US" sz="1600" b="1" dirty="0" smtClean="0"/>
                        <a:t>Focus areas</a:t>
                      </a:r>
                      <a:endParaRPr lang="en-IN" sz="1600" b="1" dirty="0">
                        <a:solidFill>
                          <a:schemeClr val="bg1"/>
                        </a:solidFill>
                      </a:endParaRPr>
                    </a:p>
                  </a:txBody>
                  <a:tcPr/>
                </a:tc>
                <a:tc>
                  <a:txBody>
                    <a:bodyPr/>
                    <a:lstStyle/>
                    <a:p>
                      <a:r>
                        <a:rPr lang="en-US" sz="1600" b="1" dirty="0" smtClean="0"/>
                        <a:t>Within DAY-NRLM</a:t>
                      </a:r>
                      <a:endParaRPr lang="en-IN" sz="1600" b="1" dirty="0">
                        <a:solidFill>
                          <a:schemeClr val="bg1"/>
                        </a:solidFill>
                      </a:endParaRPr>
                    </a:p>
                  </a:txBody>
                  <a:tcPr/>
                </a:tc>
                <a:tc>
                  <a:txBody>
                    <a:bodyPr/>
                    <a:lstStyle/>
                    <a:p>
                      <a:r>
                        <a:rPr lang="en-US" sz="1600" b="1" dirty="0" smtClean="0"/>
                        <a:t>With other departments/ministries</a:t>
                      </a:r>
                      <a:endParaRPr lang="en-IN" sz="1600" b="1" dirty="0">
                        <a:solidFill>
                          <a:schemeClr val="bg1"/>
                        </a:solidFill>
                      </a:endParaRPr>
                    </a:p>
                  </a:txBody>
                  <a:tcPr/>
                </a:tc>
                <a:extLst>
                  <a:ext uri="{0D108BD9-81ED-4DB2-BD59-A6C34878D82A}">
                    <a16:rowId xmlns:a16="http://schemas.microsoft.com/office/drawing/2014/main" val="3777130731"/>
                  </a:ext>
                </a:extLst>
              </a:tr>
              <a:tr h="2351039">
                <a:tc>
                  <a:txBody>
                    <a:bodyPr/>
                    <a:lstStyle/>
                    <a:p>
                      <a:r>
                        <a:rPr lang="en-US" sz="1500" b="1" dirty="0" smtClean="0"/>
                        <a:t>Food and Nutrition</a:t>
                      </a:r>
                      <a:endParaRPr lang="en-IN" sz="1500" b="1" dirty="0"/>
                    </a:p>
                  </a:txBody>
                  <a:tcPr/>
                </a:tc>
                <a:tc>
                  <a:txBody>
                    <a:bodyPr/>
                    <a:lstStyle/>
                    <a:p>
                      <a:r>
                        <a:rPr lang="en-US" sz="1500" dirty="0" smtClean="0"/>
                        <a:t>Farm Livelihoods</a:t>
                      </a:r>
                    </a:p>
                    <a:p>
                      <a:r>
                        <a:rPr lang="en-US" sz="1500" dirty="0" err="1" smtClean="0"/>
                        <a:t>Nutri</a:t>
                      </a:r>
                      <a:r>
                        <a:rPr lang="en-US" sz="1500" dirty="0" smtClean="0"/>
                        <a:t>-garden/poultry/</a:t>
                      </a:r>
                      <a:r>
                        <a:rPr lang="en-US" sz="1500" dirty="0" err="1" smtClean="0"/>
                        <a:t>goatary</a:t>
                      </a:r>
                      <a:endParaRPr lang="en-US" sz="1500" dirty="0" smtClean="0"/>
                    </a:p>
                    <a:p>
                      <a:r>
                        <a:rPr lang="en-US" sz="1500" dirty="0" smtClean="0"/>
                        <a:t>Non-Farm</a:t>
                      </a:r>
                      <a:r>
                        <a:rPr lang="en-US" sz="1500" baseline="0" dirty="0" smtClean="0"/>
                        <a:t> Livelihood</a:t>
                      </a:r>
                    </a:p>
                    <a:p>
                      <a:r>
                        <a:rPr lang="en-US" sz="1500" baseline="0" dirty="0" smtClean="0"/>
                        <a:t>FNHW enterprises</a:t>
                      </a:r>
                    </a:p>
                    <a:p>
                      <a:endParaRPr lang="en-US" sz="1500" dirty="0" smtClean="0"/>
                    </a:p>
                    <a:p>
                      <a:endParaRPr lang="en-IN" sz="1500" dirty="0"/>
                    </a:p>
                  </a:txBody>
                  <a:tcPr/>
                </a:tc>
                <a:tc>
                  <a:txBody>
                    <a:bodyPr/>
                    <a:lstStyle/>
                    <a:p>
                      <a:r>
                        <a:rPr lang="en-US" sz="1500" dirty="0" smtClean="0"/>
                        <a:t>Department of Food and Public Distribution System</a:t>
                      </a:r>
                    </a:p>
                    <a:p>
                      <a:r>
                        <a:rPr lang="en-US" sz="1500" dirty="0" smtClean="0"/>
                        <a:t>Public Distribution System (PDS)</a:t>
                      </a:r>
                    </a:p>
                    <a:p>
                      <a:r>
                        <a:rPr lang="en-US" sz="1500" dirty="0" smtClean="0"/>
                        <a:t>Department</a:t>
                      </a:r>
                      <a:r>
                        <a:rPr lang="en-US" sz="1500" baseline="0" dirty="0" smtClean="0"/>
                        <a:t> of Women and Child Development</a:t>
                      </a:r>
                    </a:p>
                    <a:p>
                      <a:r>
                        <a:rPr lang="en-US" sz="1500" baseline="0" dirty="0" smtClean="0"/>
                        <a:t>Integrated Child Development Services- Take Home ration (THR), growth monitoring and Early childhood care and pre-school education, POSHAN </a:t>
                      </a:r>
                      <a:r>
                        <a:rPr lang="en-US" sz="1500" baseline="0" dirty="0" err="1" smtClean="0"/>
                        <a:t>Abhiyaan</a:t>
                      </a:r>
                      <a:endParaRPr lang="en-US" sz="15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Pradhan </a:t>
                      </a:r>
                      <a:r>
                        <a:rPr lang="en-US" sz="1500" dirty="0" err="1" smtClean="0"/>
                        <a:t>Mantri</a:t>
                      </a:r>
                      <a:r>
                        <a:rPr lang="en-US" sz="1500" dirty="0" smtClean="0"/>
                        <a:t> </a:t>
                      </a:r>
                      <a:r>
                        <a:rPr lang="en-US" sz="1500" dirty="0" err="1" smtClean="0"/>
                        <a:t>Matru</a:t>
                      </a:r>
                      <a:r>
                        <a:rPr lang="en-US" sz="1500" baseline="0" dirty="0" smtClean="0"/>
                        <a:t> </a:t>
                      </a:r>
                      <a:r>
                        <a:rPr lang="en-US" sz="1500" baseline="0" dirty="0" err="1" smtClean="0"/>
                        <a:t>Vandana</a:t>
                      </a:r>
                      <a:r>
                        <a:rPr lang="en-US" sz="1500" baseline="0" dirty="0" smtClean="0"/>
                        <a:t> </a:t>
                      </a:r>
                      <a:r>
                        <a:rPr lang="en-US" sz="1500" baseline="0" dirty="0" err="1" smtClean="0"/>
                        <a:t>Yojna</a:t>
                      </a:r>
                      <a:r>
                        <a:rPr lang="en-US" sz="1500" baseline="0" dirty="0" smtClean="0"/>
                        <a:t> (PMMVY)</a:t>
                      </a:r>
                    </a:p>
                    <a:p>
                      <a:r>
                        <a:rPr lang="en-US" sz="1500" baseline="0" dirty="0" smtClean="0"/>
                        <a:t>Department of Education </a:t>
                      </a:r>
                    </a:p>
                    <a:p>
                      <a:r>
                        <a:rPr lang="en-US" sz="1500" baseline="0" dirty="0" smtClean="0"/>
                        <a:t>Mid Day Meal (MDM)</a:t>
                      </a:r>
                    </a:p>
                    <a:p>
                      <a:r>
                        <a:rPr lang="en-US" sz="1500" baseline="0" dirty="0" smtClean="0"/>
                        <a:t>Mahatma Gandhi National Rural Employment Guarantee Scheme (MGNREGS)</a:t>
                      </a:r>
                      <a:endParaRPr lang="en-US" sz="1500" b="1" baseline="0" dirty="0" smtClean="0"/>
                    </a:p>
                  </a:txBody>
                  <a:tcPr/>
                </a:tc>
                <a:extLst>
                  <a:ext uri="{0D108BD9-81ED-4DB2-BD59-A6C34878D82A}">
                    <a16:rowId xmlns:a16="http://schemas.microsoft.com/office/drawing/2014/main" val="1886287748"/>
                  </a:ext>
                </a:extLst>
              </a:tr>
              <a:tr h="2124978">
                <a:tc>
                  <a:txBody>
                    <a:bodyPr/>
                    <a:lstStyle/>
                    <a:p>
                      <a:r>
                        <a:rPr lang="en-US" sz="1500" b="1" dirty="0" smtClean="0"/>
                        <a:t>Health</a:t>
                      </a:r>
                      <a:endParaRPr lang="en-IN" sz="1500" b="1" dirty="0"/>
                    </a:p>
                  </a:txBody>
                  <a:tcPr/>
                </a:tc>
                <a:tc>
                  <a:txBody>
                    <a:bodyPr/>
                    <a:lstStyle/>
                    <a:p>
                      <a:r>
                        <a:rPr lang="en-US" sz="1500" dirty="0" smtClean="0"/>
                        <a:t>Financial Inclusion</a:t>
                      </a:r>
                    </a:p>
                    <a:p>
                      <a:r>
                        <a:rPr lang="en-US" sz="1500" dirty="0" smtClean="0"/>
                        <a:t>Access to health/life/accident insurance</a:t>
                      </a:r>
                    </a:p>
                    <a:p>
                      <a:r>
                        <a:rPr lang="en-US" sz="1500" dirty="0" smtClean="0"/>
                        <a:t>Institution Building-Capacity Building</a:t>
                      </a:r>
                    </a:p>
                    <a:p>
                      <a:r>
                        <a:rPr lang="en-US" sz="1500" dirty="0" smtClean="0"/>
                        <a:t>Use of Vulnerability Reduction fund (VRF)</a:t>
                      </a:r>
                    </a:p>
                    <a:p>
                      <a:endParaRPr lang="en-US" sz="1500" dirty="0" smtClean="0"/>
                    </a:p>
                    <a:p>
                      <a:endParaRPr lang="en-IN" sz="1500" dirty="0"/>
                    </a:p>
                  </a:txBody>
                  <a:tcPr/>
                </a:tc>
                <a:tc>
                  <a:txBody>
                    <a:bodyPr/>
                    <a:lstStyle/>
                    <a:p>
                      <a:r>
                        <a:rPr lang="en-US" sz="1500" dirty="0" smtClean="0"/>
                        <a:t>Department</a:t>
                      </a:r>
                      <a:r>
                        <a:rPr lang="en-US" sz="1500" baseline="0" dirty="0" smtClean="0"/>
                        <a:t> </a:t>
                      </a:r>
                      <a:r>
                        <a:rPr lang="en-US" sz="1500" dirty="0" smtClean="0"/>
                        <a:t>of Health and Family Welfare</a:t>
                      </a:r>
                    </a:p>
                    <a:p>
                      <a:r>
                        <a:rPr lang="en-US" sz="1500" dirty="0" smtClean="0"/>
                        <a:t>National Health Mission-</a:t>
                      </a:r>
                      <a:r>
                        <a:rPr lang="en-US" sz="1500" baseline="0" dirty="0" smtClean="0"/>
                        <a:t> </a:t>
                      </a:r>
                      <a:r>
                        <a:rPr lang="en-US" sz="1500" kern="1200" dirty="0" smtClean="0"/>
                        <a:t>Anaemia </a:t>
                      </a:r>
                      <a:r>
                        <a:rPr lang="en-US" sz="1500" kern="1200" dirty="0" err="1" smtClean="0"/>
                        <a:t>Mukt</a:t>
                      </a:r>
                      <a:r>
                        <a:rPr lang="en-US" sz="1500" kern="1200" dirty="0" smtClean="0"/>
                        <a:t> Bharat, Village health Sanitation and Nutrition Days</a:t>
                      </a:r>
                      <a:r>
                        <a:rPr lang="en-US" sz="1500" kern="1200" baseline="0" dirty="0" smtClean="0"/>
                        <a:t> (VHSND), </a:t>
                      </a:r>
                      <a:r>
                        <a:rPr lang="en-US" sz="1500" kern="1200" dirty="0" smtClean="0"/>
                        <a:t>Universal Immunization Program (UIP), </a:t>
                      </a:r>
                      <a:r>
                        <a:rPr lang="en-IN" sz="1500" kern="1200" dirty="0" err="1" smtClean="0"/>
                        <a:t>Surakshit</a:t>
                      </a:r>
                      <a:r>
                        <a:rPr lang="en-IN" sz="1500" kern="1200" dirty="0" smtClean="0"/>
                        <a:t> </a:t>
                      </a:r>
                      <a:r>
                        <a:rPr lang="en-IN" sz="1500" kern="1200" dirty="0" err="1" smtClean="0"/>
                        <a:t>Matritva</a:t>
                      </a:r>
                      <a:r>
                        <a:rPr lang="en-IN" sz="1500" kern="1200" dirty="0" smtClean="0"/>
                        <a:t> </a:t>
                      </a:r>
                      <a:r>
                        <a:rPr lang="en-IN" sz="1500" kern="1200" dirty="0" err="1" smtClean="0"/>
                        <a:t>Aashwaasan</a:t>
                      </a:r>
                      <a:r>
                        <a:rPr lang="en-IN" sz="1500" kern="1200" dirty="0" smtClean="0"/>
                        <a:t> (SUMAN), </a:t>
                      </a:r>
                      <a:r>
                        <a:rPr lang="sv-SE" sz="1500" kern="1200" dirty="0" smtClean="0"/>
                        <a:t>Pradhan Mantri Surakshit Matritva Abhiyaan (PMSMA), </a:t>
                      </a:r>
                      <a:r>
                        <a:rPr lang="en-US" sz="1500" dirty="0" smtClean="0"/>
                        <a:t>Janani Suraksha </a:t>
                      </a:r>
                      <a:r>
                        <a:rPr lang="en-US" sz="1500" dirty="0" err="1" smtClean="0"/>
                        <a:t>Yojna</a:t>
                      </a:r>
                      <a:r>
                        <a:rPr lang="en-US" sz="1500" dirty="0" smtClean="0"/>
                        <a:t> (JSY), Janani </a:t>
                      </a:r>
                      <a:r>
                        <a:rPr lang="en-US" sz="1500" dirty="0" err="1" smtClean="0"/>
                        <a:t>Shishu</a:t>
                      </a:r>
                      <a:r>
                        <a:rPr lang="en-US" sz="1500" dirty="0" smtClean="0"/>
                        <a:t> Suraksha </a:t>
                      </a:r>
                      <a:r>
                        <a:rPr lang="en-US" sz="1500" dirty="0" err="1" smtClean="0"/>
                        <a:t>Karyakram</a:t>
                      </a:r>
                      <a:r>
                        <a:rPr lang="en-US" sz="1500" dirty="0" smtClean="0"/>
                        <a:t> (JSSK)</a:t>
                      </a:r>
                    </a:p>
                    <a:p>
                      <a:r>
                        <a:rPr lang="en-US" sz="1500" dirty="0" err="1" smtClean="0"/>
                        <a:t>Ayushman</a:t>
                      </a:r>
                      <a:r>
                        <a:rPr lang="en-US" sz="1500" dirty="0" smtClean="0"/>
                        <a:t> Bharat- Health and Wellness Centre</a:t>
                      </a:r>
                      <a:r>
                        <a:rPr lang="en-US" sz="1500" baseline="0" dirty="0" smtClean="0"/>
                        <a:t> and </a:t>
                      </a:r>
                      <a:r>
                        <a:rPr lang="en-US" sz="1500" dirty="0" smtClean="0"/>
                        <a:t>Pradhan </a:t>
                      </a:r>
                      <a:r>
                        <a:rPr lang="en-US" sz="1500" dirty="0" err="1" smtClean="0"/>
                        <a:t>Mantri</a:t>
                      </a:r>
                      <a:r>
                        <a:rPr lang="en-US" sz="1500" dirty="0" smtClean="0"/>
                        <a:t> Jan Arogya </a:t>
                      </a:r>
                      <a:r>
                        <a:rPr lang="en-US" sz="1500" dirty="0" err="1" smtClean="0"/>
                        <a:t>Yojna</a:t>
                      </a:r>
                      <a:r>
                        <a:rPr lang="en-US" sz="1500" dirty="0" smtClean="0"/>
                        <a:t> (PMJAY)</a:t>
                      </a:r>
                    </a:p>
                    <a:p>
                      <a:r>
                        <a:rPr lang="en-US" sz="1500" dirty="0" smtClean="0"/>
                        <a:t>Ministry of Finance</a:t>
                      </a:r>
                    </a:p>
                    <a:p>
                      <a:r>
                        <a:rPr lang="en-US" sz="1500" dirty="0" smtClean="0"/>
                        <a:t>Pradhan </a:t>
                      </a:r>
                      <a:r>
                        <a:rPr lang="en-US" sz="1500" dirty="0" err="1" smtClean="0"/>
                        <a:t>Mantri</a:t>
                      </a:r>
                      <a:r>
                        <a:rPr lang="en-US" sz="1500" dirty="0" smtClean="0"/>
                        <a:t> Suraksha </a:t>
                      </a:r>
                      <a:r>
                        <a:rPr lang="en-US" sz="1500" dirty="0" err="1" smtClean="0"/>
                        <a:t>Bima</a:t>
                      </a:r>
                      <a:r>
                        <a:rPr lang="en-US" sz="1500" dirty="0" smtClean="0"/>
                        <a:t> </a:t>
                      </a:r>
                      <a:r>
                        <a:rPr lang="en-US" sz="1500" dirty="0" err="1" smtClean="0"/>
                        <a:t>yojna</a:t>
                      </a:r>
                      <a:r>
                        <a:rPr lang="en-US" sz="1500" dirty="0" smtClean="0"/>
                        <a:t> (PMSBY)</a:t>
                      </a:r>
                    </a:p>
                  </a:txBody>
                  <a:tcPr/>
                </a:tc>
                <a:extLst>
                  <a:ext uri="{0D108BD9-81ED-4DB2-BD59-A6C34878D82A}">
                    <a16:rowId xmlns:a16="http://schemas.microsoft.com/office/drawing/2014/main" val="546461355"/>
                  </a:ext>
                </a:extLst>
              </a:tr>
              <a:tr h="994670">
                <a:tc>
                  <a:txBody>
                    <a:bodyPr/>
                    <a:lstStyle/>
                    <a:p>
                      <a:r>
                        <a:rPr lang="en-US" sz="1500" b="1" dirty="0" smtClean="0"/>
                        <a:t>WASH</a:t>
                      </a:r>
                      <a:endParaRPr lang="en-IN"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Financial Inclusion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SHGs take loans for WASH activities</a:t>
                      </a:r>
                      <a:r>
                        <a:rPr lang="en-US" sz="1500" baseline="0" dirty="0" smtClean="0"/>
                        <a:t> </a:t>
                      </a:r>
                      <a:endParaRPr lang="en-US" sz="1500" dirty="0" smtClean="0"/>
                    </a:p>
                    <a:p>
                      <a:endParaRPr lang="en-IN" sz="1500" b="1" dirty="0"/>
                    </a:p>
                  </a:txBody>
                  <a:tcPr/>
                </a:tc>
                <a:tc>
                  <a:txBody>
                    <a:bodyPr/>
                    <a:lstStyle/>
                    <a:p>
                      <a:r>
                        <a:rPr lang="en-US" sz="1500" dirty="0" err="1" smtClean="0"/>
                        <a:t>Swachh</a:t>
                      </a:r>
                      <a:r>
                        <a:rPr lang="en-US" sz="1500" dirty="0" smtClean="0"/>
                        <a:t> Bharat Mission</a:t>
                      </a:r>
                    </a:p>
                    <a:p>
                      <a:r>
                        <a:rPr lang="en-US" sz="1500" dirty="0" smtClean="0"/>
                        <a:t>Toilet construction</a:t>
                      </a:r>
                    </a:p>
                    <a:p>
                      <a:r>
                        <a:rPr lang="en-US" sz="1500" dirty="0" smtClean="0"/>
                        <a:t>Solid liquid waste management</a:t>
                      </a:r>
                    </a:p>
                    <a:p>
                      <a:r>
                        <a:rPr lang="en-US" sz="1500" dirty="0" smtClean="0"/>
                        <a:t>Jal</a:t>
                      </a:r>
                      <a:r>
                        <a:rPr lang="en-US" sz="1500" baseline="0" dirty="0" smtClean="0"/>
                        <a:t> </a:t>
                      </a:r>
                      <a:r>
                        <a:rPr lang="en-US" sz="1500" baseline="0" dirty="0" err="1" smtClean="0"/>
                        <a:t>Jeevan</a:t>
                      </a:r>
                      <a:r>
                        <a:rPr lang="en-US" sz="1500" baseline="0" dirty="0" smtClean="0"/>
                        <a:t> Mission</a:t>
                      </a:r>
                      <a:endParaRPr lang="en-IN" sz="1500" b="1" dirty="0"/>
                    </a:p>
                  </a:txBody>
                  <a:tcPr/>
                </a:tc>
                <a:extLst>
                  <a:ext uri="{0D108BD9-81ED-4DB2-BD59-A6C34878D82A}">
                    <a16:rowId xmlns:a16="http://schemas.microsoft.com/office/drawing/2014/main" val="1698058431"/>
                  </a:ext>
                </a:extLst>
              </a:tr>
            </a:tbl>
          </a:graphicData>
        </a:graphic>
      </p:graphicFrame>
      <p:sp>
        <p:nvSpPr>
          <p:cNvPr id="3" name="TextBox 2"/>
          <p:cNvSpPr txBox="1"/>
          <p:nvPr/>
        </p:nvSpPr>
        <p:spPr>
          <a:xfrm>
            <a:off x="8492836" y="6550223"/>
            <a:ext cx="3699164" cy="307777"/>
          </a:xfrm>
          <a:prstGeom prst="rect">
            <a:avLst/>
          </a:prstGeom>
          <a:noFill/>
        </p:spPr>
        <p:txBody>
          <a:bodyPr wrap="square" rtlCol="0">
            <a:spAutoFit/>
          </a:bodyPr>
          <a:lstStyle/>
          <a:p>
            <a:r>
              <a:rPr lang="en-US" sz="1400" b="1" dirty="0"/>
              <a:t>Adapted from Master Circular for FNHW </a:t>
            </a:r>
            <a:endParaRPr lang="en-IN" sz="1400" b="1" dirty="0"/>
          </a:p>
        </p:txBody>
      </p:sp>
    </p:spTree>
    <p:extLst>
      <p:ext uri="{BB962C8B-B14F-4D97-AF65-F5344CB8AC3E}">
        <p14:creationId xmlns:p14="http://schemas.microsoft.com/office/powerpoint/2010/main" val="20814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04854697"/>
              </p:ext>
            </p:extLst>
          </p:nvPr>
        </p:nvGraphicFramePr>
        <p:xfrm>
          <a:off x="5163848" y="2174390"/>
          <a:ext cx="6594766" cy="4207716"/>
        </p:xfrm>
        <a:graphic>
          <a:graphicData uri="http://schemas.openxmlformats.org/drawingml/2006/table">
            <a:tbl>
              <a:tblPr firstRow="1" firstCol="1" bandRow="1">
                <a:tableStyleId>{7DF18680-E054-41AD-8BC1-D1AEF772440D}</a:tableStyleId>
              </a:tblPr>
              <a:tblGrid>
                <a:gridCol w="883323">
                  <a:extLst>
                    <a:ext uri="{9D8B030D-6E8A-4147-A177-3AD203B41FA5}">
                      <a16:colId xmlns:a16="http://schemas.microsoft.com/office/drawing/2014/main" val="360424524"/>
                    </a:ext>
                  </a:extLst>
                </a:gridCol>
                <a:gridCol w="2100741">
                  <a:extLst>
                    <a:ext uri="{9D8B030D-6E8A-4147-A177-3AD203B41FA5}">
                      <a16:colId xmlns:a16="http://schemas.microsoft.com/office/drawing/2014/main" val="294640512"/>
                    </a:ext>
                  </a:extLst>
                </a:gridCol>
                <a:gridCol w="2424587">
                  <a:extLst>
                    <a:ext uri="{9D8B030D-6E8A-4147-A177-3AD203B41FA5}">
                      <a16:colId xmlns:a16="http://schemas.microsoft.com/office/drawing/2014/main" val="1195306024"/>
                    </a:ext>
                  </a:extLst>
                </a:gridCol>
                <a:gridCol w="1186115">
                  <a:extLst>
                    <a:ext uri="{9D8B030D-6E8A-4147-A177-3AD203B41FA5}">
                      <a16:colId xmlns:a16="http://schemas.microsoft.com/office/drawing/2014/main" val="3449429309"/>
                    </a:ext>
                  </a:extLst>
                </a:gridCol>
              </a:tblGrid>
              <a:tr h="606818">
                <a:tc>
                  <a:txBody>
                    <a:bodyPr/>
                    <a:lstStyle/>
                    <a:p>
                      <a:pPr marL="0" marR="0" algn="just">
                        <a:lnSpc>
                          <a:spcPct val="100000"/>
                        </a:lnSpc>
                        <a:spcBef>
                          <a:spcPts val="0"/>
                        </a:spcBef>
                        <a:spcAft>
                          <a:spcPts val="0"/>
                        </a:spcAft>
                      </a:pPr>
                      <a:r>
                        <a:rPr lang="en-US" sz="1600">
                          <a:effectLst/>
                        </a:rPr>
                        <a:t>Level</a:t>
                      </a:r>
                      <a:endParaRPr lang="en-IN" sz="16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0"/>
                        </a:spcBef>
                        <a:spcAft>
                          <a:spcPts val="0"/>
                        </a:spcAft>
                      </a:pPr>
                      <a:r>
                        <a:rPr lang="en-US" sz="1600" dirty="0" smtClean="0">
                          <a:effectLst/>
                        </a:rPr>
                        <a:t>Coordinator</a:t>
                      </a:r>
                      <a:endParaRPr lang="en-IN" sz="16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0"/>
                        </a:spcBef>
                        <a:spcAft>
                          <a:spcPts val="0"/>
                        </a:spcAft>
                      </a:pPr>
                      <a:r>
                        <a:rPr lang="en-US" sz="1600">
                          <a:effectLst/>
                        </a:rPr>
                        <a:t>Participants</a:t>
                      </a:r>
                      <a:endParaRPr lang="en-IN" sz="16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0"/>
                        </a:spcBef>
                        <a:spcAft>
                          <a:spcPts val="0"/>
                        </a:spcAft>
                      </a:pPr>
                      <a:r>
                        <a:rPr lang="en-US" sz="1600" dirty="0">
                          <a:effectLst/>
                        </a:rPr>
                        <a:t>Frequency</a:t>
                      </a:r>
                      <a:endParaRPr lang="en-IN" sz="16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054689896"/>
                  </a:ext>
                </a:extLst>
              </a:tr>
              <a:tr h="581249">
                <a:tc rowSpan="2">
                  <a:txBody>
                    <a:bodyPr/>
                    <a:lstStyle/>
                    <a:p>
                      <a:pPr marL="0" marR="0" algn="just" defTabSz="914400" rtl="0" eaLnBrk="1" latinLnBrk="0" hangingPunct="1">
                        <a:lnSpc>
                          <a:spcPct val="100000"/>
                        </a:lnSpc>
                        <a:spcBef>
                          <a:spcPts val="600"/>
                        </a:spcBef>
                        <a:spcAft>
                          <a:spcPts val="0"/>
                        </a:spcAft>
                      </a:pPr>
                      <a:r>
                        <a:rPr lang="en-US" sz="1600" kern="1200" dirty="0" smtClean="0">
                          <a:ln>
                            <a:noFill/>
                          </a:ln>
                          <a:effectLst/>
                          <a:uFill>
                            <a:solidFill>
                              <a:srgbClr val="000000"/>
                            </a:solidFill>
                          </a:uFill>
                        </a:rPr>
                        <a:t>State</a:t>
                      </a:r>
                      <a:endParaRPr lang="en-IN" sz="1600" b="1" kern="1200" dirty="0">
                        <a:ln>
                          <a:noFill/>
                        </a:ln>
                        <a:solidFill>
                          <a:schemeClr val="tx1"/>
                        </a:solidFill>
                        <a:effectLst/>
                        <a:uFill>
                          <a:solidFill>
                            <a:srgbClr val="000000"/>
                          </a:solidFill>
                        </a:uFill>
                        <a:latin typeface="+mn-lt"/>
                        <a:ea typeface="+mn-ea"/>
                        <a:cs typeface="+mn-cs"/>
                      </a:endParaRPr>
                    </a:p>
                  </a:txBody>
                  <a:tcPr marL="68580" marR="68580" marT="0" marB="0"/>
                </a:tc>
                <a:tc>
                  <a:txBody>
                    <a:bodyPr/>
                    <a:lstStyle/>
                    <a:p>
                      <a:pPr marL="0" marR="0" algn="l">
                        <a:lnSpc>
                          <a:spcPct val="100000"/>
                        </a:lnSpc>
                        <a:spcBef>
                          <a:spcPts val="600"/>
                        </a:spcBef>
                        <a:spcAft>
                          <a:spcPts val="0"/>
                        </a:spcAft>
                      </a:pPr>
                      <a:r>
                        <a:rPr lang="en-IN" sz="1600" u="none" strike="noStrike" kern="1200" baseline="0" dirty="0" smtClean="0"/>
                        <a:t>CEO/SMD/SPM (FNHW </a:t>
                      </a:r>
                      <a:r>
                        <a:rPr lang="en-IN" sz="1600" u="none" strike="noStrike" kern="1200" baseline="0" dirty="0" err="1" smtClean="0"/>
                        <a:t>Incharge</a:t>
                      </a:r>
                      <a:r>
                        <a:rPr lang="en-IN" sz="1600" u="none" strike="noStrike" kern="1200" baseline="0" dirty="0" smtClean="0"/>
                        <a:t>)</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u="none" strike="noStrike" kern="1200" baseline="0" dirty="0" smtClean="0"/>
                        <a:t>State-level representatives from line departments</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IN" sz="1600" u="none" strike="noStrike" kern="1200" baseline="0" dirty="0" smtClean="0"/>
                        <a:t>Biannual</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39065462"/>
                  </a:ext>
                </a:extLst>
              </a:tr>
              <a:tr h="581249">
                <a:tc vMerge="1">
                  <a:txBody>
                    <a:bodyPr/>
                    <a:lstStyle/>
                    <a:p>
                      <a:pPr marL="0" marR="0" algn="just">
                        <a:lnSpc>
                          <a:spcPct val="100000"/>
                        </a:lnSpc>
                        <a:spcBef>
                          <a:spcPts val="600"/>
                        </a:spcBef>
                        <a:spcAft>
                          <a:spcPts val="0"/>
                        </a:spcAft>
                      </a:pP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IN" sz="1600" u="none" strike="noStrike" kern="1200" baseline="0" dirty="0" smtClean="0"/>
                        <a:t>CEO/SMD/SPM (FNHW </a:t>
                      </a:r>
                      <a:r>
                        <a:rPr lang="en-IN" sz="1600" u="none" strike="noStrike" kern="1200" baseline="0" dirty="0" err="1" smtClean="0"/>
                        <a:t>Incharge</a:t>
                      </a:r>
                      <a:r>
                        <a:rPr lang="en-IN" sz="1600" u="none" strike="noStrike" kern="1200" baseline="0" dirty="0" smtClean="0"/>
                        <a:t>)</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IN" sz="1600" u="none" strike="noStrike" kern="1200" baseline="0" dirty="0" smtClean="0"/>
                        <a:t>SRLM vertical heads</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smtClean="0">
                          <a:ln>
                            <a:noFill/>
                          </a:ln>
                          <a:effectLst/>
                          <a:uFill>
                            <a:solidFill>
                              <a:srgbClr val="000000"/>
                            </a:solidFill>
                          </a:uFill>
                        </a:rPr>
                        <a:t>Quarterly</a:t>
                      </a:r>
                      <a:endParaRPr lang="en-IN" sz="1600" dirty="0" smtClean="0">
                        <a:ln>
                          <a:noFill/>
                        </a:ln>
                        <a:effectLst/>
                        <a:uFill>
                          <a:solidFill>
                            <a:srgbClr val="000000"/>
                          </a:solidFill>
                        </a:uFill>
                      </a:endParaRPr>
                    </a:p>
                    <a:p>
                      <a:pPr marL="0" marR="0" algn="l">
                        <a:lnSpc>
                          <a:spcPct val="100000"/>
                        </a:lnSpc>
                        <a:spcBef>
                          <a:spcPts val="600"/>
                        </a:spcBef>
                        <a:spcAft>
                          <a:spcPts val="0"/>
                        </a:spcAft>
                      </a:pP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119225547"/>
                  </a:ext>
                </a:extLst>
              </a:tr>
              <a:tr h="673898">
                <a:tc>
                  <a:txBody>
                    <a:bodyPr/>
                    <a:lstStyle/>
                    <a:p>
                      <a:pPr marL="0" marR="0" algn="just">
                        <a:lnSpc>
                          <a:spcPct val="100000"/>
                        </a:lnSpc>
                        <a:spcBef>
                          <a:spcPts val="600"/>
                        </a:spcBef>
                        <a:spcAft>
                          <a:spcPts val="0"/>
                        </a:spcAft>
                      </a:pPr>
                      <a:r>
                        <a:rPr lang="en-US" sz="1600" dirty="0">
                          <a:ln>
                            <a:noFill/>
                          </a:ln>
                          <a:effectLst/>
                          <a:uFill>
                            <a:solidFill>
                              <a:srgbClr val="000000"/>
                            </a:solidFill>
                          </a:uFill>
                        </a:rPr>
                        <a:t>District </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dirty="0">
                          <a:ln>
                            <a:noFill/>
                          </a:ln>
                          <a:effectLst/>
                          <a:uFill>
                            <a:solidFill>
                              <a:srgbClr val="000000"/>
                            </a:solidFill>
                          </a:uFill>
                        </a:rPr>
                        <a:t>District Program Manager (FNHW In-charge)</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dirty="0">
                          <a:ln>
                            <a:noFill/>
                          </a:ln>
                          <a:effectLst/>
                          <a:uFill>
                            <a:solidFill>
                              <a:srgbClr val="000000"/>
                            </a:solidFill>
                          </a:uFill>
                        </a:rPr>
                        <a:t>District-level representatives from line departments</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dirty="0">
                          <a:ln>
                            <a:noFill/>
                          </a:ln>
                          <a:effectLst/>
                          <a:uFill>
                            <a:solidFill>
                              <a:srgbClr val="000000"/>
                            </a:solidFill>
                          </a:uFill>
                        </a:rPr>
                        <a:t>Quarterly</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93607515"/>
                  </a:ext>
                </a:extLst>
              </a:tr>
              <a:tr h="581249">
                <a:tc>
                  <a:txBody>
                    <a:bodyPr/>
                    <a:lstStyle/>
                    <a:p>
                      <a:pPr marL="0" marR="0" algn="just">
                        <a:lnSpc>
                          <a:spcPct val="100000"/>
                        </a:lnSpc>
                        <a:spcBef>
                          <a:spcPts val="600"/>
                        </a:spcBef>
                        <a:spcAft>
                          <a:spcPts val="0"/>
                        </a:spcAft>
                      </a:pPr>
                      <a:r>
                        <a:rPr lang="en-US" sz="1600">
                          <a:ln>
                            <a:noFill/>
                          </a:ln>
                          <a:effectLst/>
                          <a:uFill>
                            <a:solidFill>
                              <a:srgbClr val="000000"/>
                            </a:solidFill>
                          </a:uFill>
                        </a:rPr>
                        <a:t>Block</a:t>
                      </a:r>
                      <a:endParaRPr lang="en-IN" sz="160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dirty="0">
                          <a:ln>
                            <a:noFill/>
                          </a:ln>
                          <a:effectLst/>
                          <a:uFill>
                            <a:solidFill>
                              <a:srgbClr val="000000"/>
                            </a:solidFill>
                          </a:uFill>
                        </a:rPr>
                        <a:t>Block Program Manager (FNHW In-charge)</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dirty="0">
                          <a:ln>
                            <a:noFill/>
                          </a:ln>
                          <a:effectLst/>
                          <a:uFill>
                            <a:solidFill>
                              <a:srgbClr val="000000"/>
                            </a:solidFill>
                          </a:uFill>
                        </a:rPr>
                        <a:t>Block-level representatives from line departments</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00000"/>
                        </a:lnSpc>
                        <a:spcBef>
                          <a:spcPts val="600"/>
                        </a:spcBef>
                        <a:spcAft>
                          <a:spcPts val="0"/>
                        </a:spcAft>
                      </a:pPr>
                      <a:r>
                        <a:rPr lang="en-US" sz="1600">
                          <a:ln>
                            <a:noFill/>
                          </a:ln>
                          <a:effectLst/>
                          <a:uFill>
                            <a:solidFill>
                              <a:srgbClr val="000000"/>
                            </a:solidFill>
                          </a:uFill>
                        </a:rPr>
                        <a:t>Quarterly</a:t>
                      </a:r>
                      <a:endParaRPr lang="en-IN" sz="160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208478119"/>
                  </a:ext>
                </a:extLst>
              </a:tr>
              <a:tr h="449265">
                <a:tc>
                  <a:txBody>
                    <a:bodyPr/>
                    <a:lstStyle/>
                    <a:p>
                      <a:pPr marL="0" marR="0" algn="just">
                        <a:lnSpc>
                          <a:spcPct val="100000"/>
                        </a:lnSpc>
                        <a:spcBef>
                          <a:spcPts val="600"/>
                        </a:spcBef>
                        <a:spcAft>
                          <a:spcPts val="0"/>
                        </a:spcAft>
                      </a:pPr>
                      <a:r>
                        <a:rPr lang="en-US" sz="1600" dirty="0">
                          <a:ln>
                            <a:noFill/>
                          </a:ln>
                          <a:effectLst/>
                          <a:uFill>
                            <a:solidFill>
                              <a:srgbClr val="000000"/>
                            </a:solidFill>
                          </a:uFill>
                        </a:rPr>
                        <a:t>CLF </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a:ln>
                            <a:noFill/>
                          </a:ln>
                          <a:effectLst/>
                          <a:uFill>
                            <a:solidFill>
                              <a:srgbClr val="000000"/>
                            </a:solidFill>
                          </a:uFill>
                        </a:rPr>
                        <a:t>CLF </a:t>
                      </a:r>
                      <a:r>
                        <a:rPr lang="en-US" sz="1600" dirty="0" smtClean="0">
                          <a:ln>
                            <a:noFill/>
                          </a:ln>
                          <a:effectLst/>
                          <a:uFill>
                            <a:solidFill>
                              <a:srgbClr val="000000"/>
                            </a:solidFill>
                          </a:uFill>
                        </a:rPr>
                        <a:t>Leader /SAC/OB/EC</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a:ln>
                            <a:noFill/>
                          </a:ln>
                          <a:effectLst/>
                          <a:uFill>
                            <a:solidFill>
                              <a:srgbClr val="000000"/>
                            </a:solidFill>
                          </a:uFill>
                        </a:rPr>
                        <a:t>Supervisor and ANM, PRI members</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a:ln>
                            <a:noFill/>
                          </a:ln>
                          <a:effectLst/>
                          <a:uFill>
                            <a:solidFill>
                              <a:srgbClr val="000000"/>
                            </a:solidFill>
                          </a:uFill>
                        </a:rPr>
                        <a:t>Quarterly</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73008768"/>
                  </a:ext>
                </a:extLst>
              </a:tr>
              <a:tr h="449265">
                <a:tc>
                  <a:txBody>
                    <a:bodyPr/>
                    <a:lstStyle/>
                    <a:p>
                      <a:pPr marL="0" marR="0" algn="just">
                        <a:lnSpc>
                          <a:spcPct val="100000"/>
                        </a:lnSpc>
                        <a:spcBef>
                          <a:spcPts val="600"/>
                        </a:spcBef>
                        <a:spcAft>
                          <a:spcPts val="0"/>
                        </a:spcAft>
                      </a:pPr>
                      <a:r>
                        <a:rPr lang="en-US" sz="1600">
                          <a:ln>
                            <a:noFill/>
                          </a:ln>
                          <a:effectLst/>
                          <a:uFill>
                            <a:solidFill>
                              <a:srgbClr val="000000"/>
                            </a:solidFill>
                          </a:uFill>
                        </a:rPr>
                        <a:t>VO</a:t>
                      </a:r>
                      <a:endParaRPr lang="en-IN" sz="160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smtClean="0">
                          <a:ln>
                            <a:noFill/>
                          </a:ln>
                          <a:effectLst/>
                          <a:uFill>
                            <a:solidFill>
                              <a:srgbClr val="000000"/>
                            </a:solidFill>
                          </a:uFill>
                        </a:rPr>
                        <a:t>SAC/CRP</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a:ln>
                            <a:noFill/>
                          </a:ln>
                          <a:effectLst/>
                          <a:uFill>
                            <a:solidFill>
                              <a:srgbClr val="000000"/>
                            </a:solidFill>
                          </a:uFill>
                        </a:rPr>
                        <a:t>ANMS, ASHA and AWW, PRI</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0000"/>
                        </a:lnSpc>
                        <a:spcBef>
                          <a:spcPts val="600"/>
                        </a:spcBef>
                        <a:spcAft>
                          <a:spcPts val="0"/>
                        </a:spcAft>
                      </a:pPr>
                      <a:r>
                        <a:rPr lang="en-US" sz="1600" dirty="0">
                          <a:ln>
                            <a:noFill/>
                          </a:ln>
                          <a:effectLst/>
                          <a:uFill>
                            <a:solidFill>
                              <a:srgbClr val="000000"/>
                            </a:solidFill>
                          </a:uFill>
                        </a:rPr>
                        <a:t>Monthly</a:t>
                      </a:r>
                      <a:endParaRPr lang="en-IN" sz="1600" dirty="0">
                        <a:ln>
                          <a:noFill/>
                        </a:ln>
                        <a:solidFill>
                          <a:schemeClr val="tx1"/>
                        </a:solidFill>
                        <a:effectLst/>
                        <a:uFill>
                          <a:solidFill>
                            <a:srgbClr val="000000"/>
                          </a:solidFill>
                        </a:uFill>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583931399"/>
                  </a:ext>
                </a:extLst>
              </a:tr>
            </a:tbl>
          </a:graphicData>
        </a:graphic>
      </p:graphicFrame>
      <p:sp>
        <p:nvSpPr>
          <p:cNvPr id="3" name="Rectangle 2"/>
          <p:cNvSpPr/>
          <p:nvPr/>
        </p:nvSpPr>
        <p:spPr>
          <a:xfrm>
            <a:off x="6176621" y="1824726"/>
            <a:ext cx="5005729" cy="369332"/>
          </a:xfrm>
          <a:prstGeom prst="rect">
            <a:avLst/>
          </a:prstGeom>
          <a:solidFill>
            <a:schemeClr val="bg1">
              <a:lumMod val="95000"/>
            </a:schemeClr>
          </a:solidFill>
          <a:ln>
            <a:solidFill>
              <a:schemeClr val="accent1"/>
            </a:solidFill>
          </a:ln>
        </p:spPr>
        <p:txBody>
          <a:bodyPr wrap="none">
            <a:spAutoFit/>
          </a:bodyPr>
          <a:lstStyle/>
          <a:p>
            <a:r>
              <a:rPr lang="en-IN" b="1" dirty="0" smtClean="0"/>
              <a:t>Suggested Schedule </a:t>
            </a:r>
            <a:r>
              <a:rPr lang="en-IN" b="1" dirty="0"/>
              <a:t>of Convergence Meeting</a:t>
            </a:r>
            <a:endParaRPr lang="en-IN" dirty="0"/>
          </a:p>
        </p:txBody>
      </p:sp>
      <p:sp>
        <p:nvSpPr>
          <p:cNvPr id="6" name="Content Placeholder 2"/>
          <p:cNvSpPr>
            <a:spLocks noGrp="1"/>
          </p:cNvSpPr>
          <p:nvPr>
            <p:ph idx="1"/>
          </p:nvPr>
        </p:nvSpPr>
        <p:spPr>
          <a:xfrm>
            <a:off x="838201" y="2503227"/>
            <a:ext cx="4152900" cy="3489583"/>
          </a:xfrm>
          <a:solidFill>
            <a:schemeClr val="accent2">
              <a:lumMod val="20000"/>
              <a:lumOff val="80000"/>
            </a:schemeClr>
          </a:solidFill>
        </p:spPr>
        <p:txBody>
          <a:bodyPr anchor="ctr">
            <a:noAutofit/>
          </a:bodyPr>
          <a:lstStyle/>
          <a:p>
            <a:pPr marL="0" indent="0" algn="just">
              <a:buNone/>
            </a:pPr>
            <a:r>
              <a:rPr lang="en-IN" sz="2000" b="1" dirty="0"/>
              <a:t>Objectives</a:t>
            </a:r>
            <a:endParaRPr lang="en-IN" sz="2000" dirty="0"/>
          </a:p>
          <a:p>
            <a:pPr lvl="0" algn="just"/>
            <a:r>
              <a:rPr lang="en-IN" sz="2000" dirty="0"/>
              <a:t>T</a:t>
            </a:r>
            <a:r>
              <a:rPr lang="en-IN" sz="2000" dirty="0" smtClean="0"/>
              <a:t>o </a:t>
            </a:r>
            <a:r>
              <a:rPr lang="en-IN" sz="2000" dirty="0"/>
              <a:t>identify areas of convergence and prominent issues therein</a:t>
            </a:r>
          </a:p>
          <a:p>
            <a:pPr lvl="0" algn="just"/>
            <a:r>
              <a:rPr lang="en-IN" sz="2000" dirty="0"/>
              <a:t>T</a:t>
            </a:r>
            <a:r>
              <a:rPr lang="en-IN" sz="2000" dirty="0" smtClean="0"/>
              <a:t>o </a:t>
            </a:r>
            <a:r>
              <a:rPr lang="en-IN" sz="2000" dirty="0"/>
              <a:t>prioritize issues and suggest mitigating measures</a:t>
            </a:r>
          </a:p>
          <a:p>
            <a:pPr lvl="0" algn="just"/>
            <a:r>
              <a:rPr lang="en-IN" sz="2000" dirty="0"/>
              <a:t>T</a:t>
            </a:r>
            <a:r>
              <a:rPr lang="en-IN" sz="2000" dirty="0" smtClean="0"/>
              <a:t>o </a:t>
            </a:r>
            <a:r>
              <a:rPr lang="en-IN" sz="2000" dirty="0"/>
              <a:t>identify relevant stakeholders and assign responsibility</a:t>
            </a:r>
          </a:p>
          <a:p>
            <a:pPr lvl="0" algn="just"/>
            <a:r>
              <a:rPr lang="en-IN" sz="2000" dirty="0"/>
              <a:t>T</a:t>
            </a:r>
            <a:r>
              <a:rPr lang="en-IN" sz="2000" dirty="0" smtClean="0"/>
              <a:t>o </a:t>
            </a:r>
            <a:r>
              <a:rPr lang="en-IN" sz="2000" dirty="0"/>
              <a:t>decide on a timeframe for resolution and escalate issues</a:t>
            </a:r>
          </a:p>
        </p:txBody>
      </p:sp>
      <p:sp>
        <p:nvSpPr>
          <p:cNvPr id="7" name="Rectangle 6"/>
          <p:cNvSpPr/>
          <p:nvPr/>
        </p:nvSpPr>
        <p:spPr>
          <a:xfrm>
            <a:off x="838200" y="1251622"/>
            <a:ext cx="10920413" cy="707886"/>
          </a:xfrm>
          <a:prstGeom prst="rect">
            <a:avLst/>
          </a:prstGeom>
        </p:spPr>
        <p:txBody>
          <a:bodyPr wrap="square">
            <a:spAutoFit/>
          </a:bodyPr>
          <a:lstStyle/>
          <a:p>
            <a:pPr algn="just"/>
            <a:r>
              <a:rPr lang="en-IN" sz="2000" dirty="0" smtClean="0"/>
              <a:t>Coordinate </a:t>
            </a:r>
            <a:r>
              <a:rPr lang="en-IN" sz="2000" dirty="0"/>
              <a:t>with </a:t>
            </a:r>
            <a:r>
              <a:rPr lang="en-IN" sz="2000" dirty="0" smtClean="0"/>
              <a:t>functionaries of line departments (Health, WCD and PRI etc.) </a:t>
            </a:r>
            <a:r>
              <a:rPr lang="en-IN" sz="2000" dirty="0"/>
              <a:t>to improve </a:t>
            </a:r>
            <a:r>
              <a:rPr lang="en-IN" sz="2000" dirty="0" smtClean="0"/>
              <a:t>uptake of FNHW services and entitlements.</a:t>
            </a:r>
          </a:p>
        </p:txBody>
      </p:sp>
      <p:sp>
        <p:nvSpPr>
          <p:cNvPr id="8" name="Rectangle 7"/>
          <p:cNvSpPr/>
          <p:nvPr/>
        </p:nvSpPr>
        <p:spPr>
          <a:xfrm>
            <a:off x="1248642" y="6519446"/>
            <a:ext cx="9933708" cy="338554"/>
          </a:xfrm>
          <a:prstGeom prst="rect">
            <a:avLst/>
          </a:prstGeom>
          <a:solidFill>
            <a:schemeClr val="bg1"/>
          </a:solidFill>
        </p:spPr>
        <p:txBody>
          <a:bodyPr wrap="square" rtlCol="0">
            <a:spAutoFit/>
          </a:bodyPr>
          <a:lstStyle/>
          <a:p>
            <a:r>
              <a:rPr lang="en-US" sz="1600" b="1" dirty="0"/>
              <a:t>Note: </a:t>
            </a:r>
            <a:r>
              <a:rPr lang="en-US" sz="1600" b="1" dirty="0" smtClean="0"/>
              <a:t>States may modify the schedule and protocol based on their State implementation structure.</a:t>
            </a:r>
            <a:endParaRPr lang="en-US" sz="1600" b="1" dirty="0"/>
          </a:p>
        </p:txBody>
      </p:sp>
      <p:sp>
        <p:nvSpPr>
          <p:cNvPr id="9" name="Rectangle 8"/>
          <p:cNvSpPr/>
          <p:nvPr/>
        </p:nvSpPr>
        <p:spPr>
          <a:xfrm>
            <a:off x="838199" y="261510"/>
            <a:ext cx="10826931"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199" y="347852"/>
            <a:ext cx="11062063" cy="626257"/>
          </a:xfrm>
        </p:spPr>
        <p:txBody>
          <a:bodyPr>
            <a:noAutofit/>
          </a:bodyPr>
          <a:lstStyle/>
          <a:p>
            <a:pPr lvl="0"/>
            <a:r>
              <a:rPr lang="en-US" sz="2900" b="1" dirty="0">
                <a:solidFill>
                  <a:prstClr val="white"/>
                </a:solidFill>
                <a:latin typeface="Georgia"/>
                <a:ea typeface="Calibri" pitchFamily="34" charset="0"/>
                <a:cs typeface="Calibri" pitchFamily="34" charset="0"/>
              </a:rPr>
              <a:t>Convergence with SRLM verticals and line departments</a:t>
            </a:r>
          </a:p>
        </p:txBody>
      </p:sp>
    </p:spTree>
    <p:extLst>
      <p:ext uri="{BB962C8B-B14F-4D97-AF65-F5344CB8AC3E}">
        <p14:creationId xmlns:p14="http://schemas.microsoft.com/office/powerpoint/2010/main" val="175913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9327" y="1679852"/>
            <a:ext cx="9091748" cy="3479002"/>
          </a:xfrm>
          <a:solidFill>
            <a:schemeClr val="accent6">
              <a:lumMod val="20000"/>
              <a:lumOff val="80000"/>
            </a:schemeClr>
          </a:solidFill>
          <a:ln>
            <a:solidFill>
              <a:schemeClr val="accent6">
                <a:lumMod val="50000"/>
              </a:schemeClr>
            </a:solidFill>
          </a:ln>
        </p:spPr>
        <p:txBody>
          <a:bodyPr>
            <a:noAutofit/>
          </a:bodyPr>
          <a:lstStyle/>
          <a:p>
            <a:pPr>
              <a:lnSpc>
                <a:spcPct val="100000"/>
              </a:lnSpc>
              <a:spcBef>
                <a:spcPts val="0"/>
              </a:spcBef>
              <a:defRPr/>
            </a:pPr>
            <a:r>
              <a:rPr lang="en-US" sz="2000" dirty="0"/>
              <a:t>It is important to integrate SBCC approach in the overall FNHW strategy for required changes in behaviors and practices </a:t>
            </a:r>
          </a:p>
          <a:p>
            <a:pPr>
              <a:lnSpc>
                <a:spcPct val="100000"/>
              </a:lnSpc>
              <a:spcBef>
                <a:spcPts val="0"/>
              </a:spcBef>
              <a:defRPr/>
            </a:pPr>
            <a:r>
              <a:rPr lang="en-US" sz="2000" dirty="0"/>
              <a:t>SBCC is also critical to promote utilization of FNHW services and increase demand for quality service</a:t>
            </a:r>
          </a:p>
          <a:p>
            <a:pPr>
              <a:lnSpc>
                <a:spcPct val="100000"/>
              </a:lnSpc>
              <a:spcBef>
                <a:spcPts val="0"/>
              </a:spcBef>
              <a:defRPr/>
            </a:pPr>
            <a:r>
              <a:rPr lang="en-US" sz="2000" dirty="0"/>
              <a:t>Develop/adapt supporting tools and materials for SBCC and other activities for reaching out to the target group </a:t>
            </a:r>
          </a:p>
          <a:p>
            <a:pPr>
              <a:lnSpc>
                <a:spcPct val="100000"/>
              </a:lnSpc>
              <a:spcBef>
                <a:spcPts val="0"/>
              </a:spcBef>
              <a:defRPr/>
            </a:pPr>
            <a:r>
              <a:rPr lang="en-US" sz="2000" dirty="0"/>
              <a:t>Build capacity of SRLM </a:t>
            </a:r>
            <a:r>
              <a:rPr lang="en-US" sz="2000" dirty="0" err="1" smtClean="0"/>
              <a:t>nodals</a:t>
            </a:r>
            <a:r>
              <a:rPr lang="en-US" sz="2000" dirty="0" smtClean="0"/>
              <a:t> across all levels/CLF/VO/SHG </a:t>
            </a:r>
            <a:endParaRPr lang="en-US" sz="2000" dirty="0"/>
          </a:p>
          <a:p>
            <a:pPr>
              <a:lnSpc>
                <a:spcPct val="100000"/>
              </a:lnSpc>
              <a:spcBef>
                <a:spcPts val="0"/>
              </a:spcBef>
              <a:defRPr/>
            </a:pPr>
            <a:r>
              <a:rPr lang="en-US" sz="2000" dirty="0"/>
              <a:t>Decide on cascade for roll out of SBCC sessions-frequency, order and follow-up</a:t>
            </a:r>
          </a:p>
          <a:p>
            <a:pPr>
              <a:lnSpc>
                <a:spcPct val="100000"/>
              </a:lnSpc>
              <a:spcBef>
                <a:spcPts val="0"/>
              </a:spcBef>
              <a:defRPr/>
            </a:pPr>
            <a:r>
              <a:rPr lang="en-US" sz="2000" dirty="0"/>
              <a:t>Use of varied communication channels to promote right knowledge and practices on FHNW services &amp; entitlements</a:t>
            </a:r>
          </a:p>
          <a:p>
            <a:pPr marL="285750" lvl="0" indent="-285750">
              <a:lnSpc>
                <a:spcPct val="100000"/>
              </a:lnSpc>
              <a:spcBef>
                <a:spcPts val="0"/>
              </a:spcBef>
              <a:defRPr/>
            </a:pPr>
            <a:endParaRPr lang="en-US" sz="1800" dirty="0"/>
          </a:p>
        </p:txBody>
      </p:sp>
      <p:sp>
        <p:nvSpPr>
          <p:cNvPr id="2" name="TextBox 1"/>
          <p:cNvSpPr txBox="1"/>
          <p:nvPr/>
        </p:nvSpPr>
        <p:spPr>
          <a:xfrm>
            <a:off x="838199" y="5861718"/>
            <a:ext cx="9233453" cy="861774"/>
          </a:xfrm>
          <a:prstGeom prst="rect">
            <a:avLst/>
          </a:prstGeom>
          <a:noFill/>
        </p:spPr>
        <p:txBody>
          <a:bodyPr wrap="square" rtlCol="0">
            <a:spAutoFit/>
          </a:bodyPr>
          <a:lstStyle/>
          <a:p>
            <a:r>
              <a:rPr lang="en-US" sz="1600" dirty="0"/>
              <a:t>Details and approach for SBCC suggested in the advisory issued in 2020 </a:t>
            </a:r>
          </a:p>
          <a:p>
            <a:r>
              <a:rPr lang="en-US" sz="1600" dirty="0" smtClean="0">
                <a:hlinkClick r:id="rId2"/>
              </a:rPr>
              <a:t>https</a:t>
            </a:r>
            <a:r>
              <a:rPr lang="en-US" sz="1600" dirty="0">
                <a:hlinkClick r:id="rId2"/>
              </a:rPr>
              <a:t>://drive.google.com/file/d/1-pNEZtYKyPcaSwvGTsJZ1rLtZShzYHnT/view?usp=sharing</a:t>
            </a:r>
            <a:endParaRPr lang="en-US" sz="1600" dirty="0"/>
          </a:p>
          <a:p>
            <a:r>
              <a:rPr lang="en-US" sz="1600" dirty="0"/>
              <a:t> </a:t>
            </a:r>
            <a:endParaRPr lang="en-IN" sz="1600" dirty="0"/>
          </a:p>
        </p:txBody>
      </p:sp>
      <p:grpSp>
        <p:nvGrpSpPr>
          <p:cNvPr id="5" name="Group 4"/>
          <p:cNvGrpSpPr/>
          <p:nvPr/>
        </p:nvGrpSpPr>
        <p:grpSpPr>
          <a:xfrm rot="16200000">
            <a:off x="843610" y="2577116"/>
            <a:ext cx="1674568" cy="1499291"/>
            <a:chOff x="2267057" y="1714542"/>
            <a:chExt cx="1915862" cy="1715329"/>
          </a:xfrm>
          <a:solidFill>
            <a:schemeClr val="accent6">
              <a:lumMod val="50000"/>
            </a:schemeClr>
          </a:solidFill>
        </p:grpSpPr>
        <p:grpSp>
          <p:nvGrpSpPr>
            <p:cNvPr id="7" name="Group 6"/>
            <p:cNvGrpSpPr/>
            <p:nvPr/>
          </p:nvGrpSpPr>
          <p:grpSpPr>
            <a:xfrm>
              <a:off x="2267057" y="1714542"/>
              <a:ext cx="1843191" cy="1681736"/>
              <a:chOff x="2267057" y="1714542"/>
              <a:chExt cx="1843191" cy="1681736"/>
            </a:xfrm>
            <a:grpFill/>
          </p:grpSpPr>
          <p:sp>
            <p:nvSpPr>
              <p:cNvPr id="9" name="Freeform 7"/>
              <p:cNvSpPr>
                <a:spLocks/>
              </p:cNvSpPr>
              <p:nvPr/>
            </p:nvSpPr>
            <p:spPr bwMode="auto">
              <a:xfrm>
                <a:off x="2267057" y="1714542"/>
                <a:ext cx="1843191" cy="1681736"/>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sp>
            <p:nvSpPr>
              <p:cNvPr id="10" name="Freeform 8"/>
              <p:cNvSpPr>
                <a:spLocks/>
              </p:cNvSpPr>
              <p:nvPr/>
            </p:nvSpPr>
            <p:spPr bwMode="auto">
              <a:xfrm>
                <a:off x="2428169" y="1874968"/>
                <a:ext cx="1520967" cy="1521309"/>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8" name="Freeform 14"/>
            <p:cNvSpPr>
              <a:spLocks/>
            </p:cNvSpPr>
            <p:nvPr/>
          </p:nvSpPr>
          <p:spPr bwMode="auto">
            <a:xfrm>
              <a:off x="4006724" y="3215969"/>
              <a:ext cx="176195" cy="213902"/>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11" name="Freeform 73"/>
          <p:cNvSpPr>
            <a:spLocks noChangeAspect="1" noEditPoints="1"/>
          </p:cNvSpPr>
          <p:nvPr/>
        </p:nvSpPr>
        <p:spPr bwMode="auto">
          <a:xfrm>
            <a:off x="1932487" y="3619775"/>
            <a:ext cx="354219" cy="354166"/>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6">
              <a:lumMod val="50000"/>
            </a:schemeClr>
          </a:solidFill>
          <a:ln>
            <a:noFill/>
          </a:ln>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000000"/>
              </a:solidFill>
              <a:effectLst/>
              <a:uLnTx/>
              <a:uFillTx/>
              <a:latin typeface="Arial"/>
            </a:endParaRPr>
          </a:p>
        </p:txBody>
      </p:sp>
      <p:sp>
        <p:nvSpPr>
          <p:cNvPr id="12" name="TextBox 11"/>
          <p:cNvSpPr txBox="1"/>
          <p:nvPr/>
        </p:nvSpPr>
        <p:spPr>
          <a:xfrm>
            <a:off x="1092318" y="2784751"/>
            <a:ext cx="1308859" cy="629319"/>
          </a:xfrm>
          <a:prstGeom prst="rect">
            <a:avLst/>
          </a:prstGeom>
          <a:noFill/>
        </p:spPr>
        <p:txBody>
          <a:bodyPr wrap="square" lIns="0" tIns="0" rIns="78191" bIns="0" rtlCol="0">
            <a:noAutofit/>
          </a:bodyPr>
          <a:lstStyle/>
          <a:p>
            <a:pPr defTabSz="682749" eaLnBrk="0" hangingPunct="0">
              <a:spcAft>
                <a:spcPts val="171"/>
              </a:spcAft>
              <a:defRPr/>
            </a:pPr>
            <a:r>
              <a:rPr lang="en-US" sz="1400" b="1" dirty="0" smtClean="0"/>
              <a:t>SBCC</a:t>
            </a:r>
            <a:endParaRPr lang="en-GB" sz="1400" b="1" kern="0" dirty="0">
              <a:solidFill>
                <a:srgbClr val="000000"/>
              </a:solidFill>
              <a:latin typeface="Arial"/>
              <a:cs typeface="Arial" charset="0"/>
            </a:endParaRPr>
          </a:p>
        </p:txBody>
      </p:sp>
      <p:sp>
        <p:nvSpPr>
          <p:cNvPr id="13" name="Rectangle 12"/>
          <p:cNvSpPr/>
          <p:nvPr/>
        </p:nvSpPr>
        <p:spPr>
          <a:xfrm>
            <a:off x="838199" y="393270"/>
            <a:ext cx="1071562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13984097-8754-4DF1-8F0D-D87E309F9FF5}"/>
              </a:ext>
            </a:extLst>
          </p:cNvPr>
          <p:cNvSpPr>
            <a:spLocks noGrp="1"/>
          </p:cNvSpPr>
          <p:nvPr>
            <p:ph type="title"/>
          </p:nvPr>
        </p:nvSpPr>
        <p:spPr>
          <a:xfrm>
            <a:off x="931248" y="393270"/>
            <a:ext cx="11094721" cy="831039"/>
          </a:xfrm>
          <a:noFill/>
        </p:spPr>
        <p:txBody>
          <a:bodyPr vert="horz" lIns="91440" tIns="45720" rIns="91440" bIns="45720" rtlCol="0" anchor="ctr">
            <a:noAutofit/>
          </a:bodyPr>
          <a:lstStyle/>
          <a:p>
            <a:r>
              <a:rPr lang="en-US" sz="2900" b="1" dirty="0">
                <a:solidFill>
                  <a:prstClr val="white"/>
                </a:solidFill>
                <a:latin typeface="Georgia"/>
                <a:ea typeface="Calibri" pitchFamily="34" charset="0"/>
                <a:cs typeface="Calibri" pitchFamily="34" charset="0"/>
              </a:rPr>
              <a:t>Pillar 3 – Social Behavior Change Communication</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2241920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26715"/>
            <a:ext cx="10624930" cy="4845602"/>
          </a:xfrm>
          <a:prstGeom prst="rect">
            <a:avLst/>
          </a:prstGeom>
          <a:noFill/>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a:xfrm>
            <a:off x="9448800" y="64086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7" name="TextBox 6"/>
          <p:cNvSpPr txBox="1"/>
          <p:nvPr/>
        </p:nvSpPr>
        <p:spPr>
          <a:xfrm>
            <a:off x="9819861" y="6272317"/>
            <a:ext cx="2372139" cy="276999"/>
          </a:xfrm>
          <a:prstGeom prst="rect">
            <a:avLst/>
          </a:prstGeom>
          <a:noFill/>
        </p:spPr>
        <p:txBody>
          <a:bodyPr wrap="square" rtlCol="0">
            <a:spAutoFit/>
          </a:bodyPr>
          <a:lstStyle/>
          <a:p>
            <a:r>
              <a:rPr lang="en-US" sz="1200" dirty="0"/>
              <a:t>Source – SBCC advisory to SRLMs</a:t>
            </a:r>
            <a:endParaRPr lang="en-IN" sz="1200" dirty="0"/>
          </a:p>
        </p:txBody>
      </p:sp>
      <p:sp>
        <p:nvSpPr>
          <p:cNvPr id="8" name="Rectangle 7"/>
          <p:cNvSpPr/>
          <p:nvPr/>
        </p:nvSpPr>
        <p:spPr>
          <a:xfrm>
            <a:off x="838200" y="393270"/>
            <a:ext cx="68580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984738" y="393270"/>
            <a:ext cx="10369062" cy="798943"/>
          </a:xfrm>
        </p:spPr>
        <p:txBody>
          <a:bodyPr>
            <a:normAutofit/>
          </a:bodyPr>
          <a:lstStyle/>
          <a:p>
            <a:r>
              <a:rPr lang="en-US" sz="2900" b="1" dirty="0">
                <a:solidFill>
                  <a:prstClr val="white"/>
                </a:solidFill>
                <a:latin typeface="Georgia"/>
                <a:ea typeface="Calibri" pitchFamily="34" charset="0"/>
                <a:cs typeface="Calibri" pitchFamily="34" charset="0"/>
              </a:rPr>
              <a:t>Approach for Behavior Change </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6107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1043262" y="1802456"/>
            <a:ext cx="10414982" cy="4374292"/>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Rectangle 5"/>
          <p:cNvSpPr/>
          <p:nvPr/>
        </p:nvSpPr>
        <p:spPr>
          <a:xfrm>
            <a:off x="838200" y="412320"/>
            <a:ext cx="836295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353906"/>
            <a:ext cx="8610600" cy="838308"/>
          </a:xfrm>
        </p:spPr>
        <p:txBody>
          <a:bodyPr>
            <a:normAutofit/>
          </a:bodyPr>
          <a:lstStyle/>
          <a:p>
            <a:r>
              <a:rPr lang="en-US" sz="2900" b="1" dirty="0">
                <a:solidFill>
                  <a:prstClr val="white"/>
                </a:solidFill>
                <a:latin typeface="Georgia"/>
                <a:ea typeface="Calibri" pitchFamily="34" charset="0"/>
                <a:cs typeface="Calibri" pitchFamily="34" charset="0"/>
              </a:rPr>
              <a:t>Multiple touch points are very effective</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3462661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 y="393270"/>
            <a:ext cx="10735491"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375483"/>
            <a:ext cx="10735491" cy="774562"/>
          </a:xfrm>
        </p:spPr>
        <p:txBody>
          <a:bodyPr>
            <a:noAutofit/>
          </a:bodyPr>
          <a:lstStyle/>
          <a:p>
            <a:r>
              <a:rPr lang="en-US" sz="2900" b="1" dirty="0">
                <a:solidFill>
                  <a:prstClr val="white"/>
                </a:solidFill>
                <a:latin typeface="Georgia"/>
                <a:ea typeface="Calibri" pitchFamily="34" charset="0"/>
                <a:cs typeface="Calibri" pitchFamily="34" charset="0"/>
              </a:rPr>
              <a:t>Bringing Social Behavior Change in the Community</a:t>
            </a:r>
            <a:endParaRPr lang="en-IN" sz="2900" b="1" dirty="0">
              <a:solidFill>
                <a:prstClr val="white"/>
              </a:solidFill>
              <a:latin typeface="Georgia"/>
              <a:ea typeface="Calibri" pitchFamily="34" charset="0"/>
              <a:cs typeface="Calibri" pitchFamily="34" charset="0"/>
            </a:endParaRPr>
          </a:p>
        </p:txBody>
      </p:sp>
      <p:sp>
        <p:nvSpPr>
          <p:cNvPr id="3" name="Content Placeholder 2"/>
          <p:cNvSpPr>
            <a:spLocks noGrp="1"/>
          </p:cNvSpPr>
          <p:nvPr>
            <p:ph idx="1"/>
          </p:nvPr>
        </p:nvSpPr>
        <p:spPr>
          <a:xfrm>
            <a:off x="838199" y="1200120"/>
            <a:ext cx="10735491" cy="425731"/>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en-US" sz="1800" b="1" dirty="0"/>
              <a:t>FNHW </a:t>
            </a:r>
            <a:r>
              <a:rPr lang="en-US" sz="1800" b="1" dirty="0" smtClean="0"/>
              <a:t>package available </a:t>
            </a:r>
            <a:r>
              <a:rPr lang="en-US" sz="1800" b="1" dirty="0"/>
              <a:t>for SBCC</a:t>
            </a:r>
          </a:p>
          <a:p>
            <a:pPr marL="0" indent="0" algn="ctr">
              <a:buNone/>
            </a:pPr>
            <a:endParaRPr lang="en-IN" sz="1800" b="1"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TextBox 5"/>
          <p:cNvSpPr txBox="1"/>
          <p:nvPr/>
        </p:nvSpPr>
        <p:spPr>
          <a:xfrm>
            <a:off x="740323" y="5615582"/>
            <a:ext cx="10515600" cy="923330"/>
          </a:xfrm>
          <a:prstGeom prst="rect">
            <a:avLst/>
          </a:prstGeom>
          <a:noFill/>
        </p:spPr>
        <p:txBody>
          <a:bodyPr wrap="square" rtlCol="0">
            <a:spAutoFit/>
          </a:bodyPr>
          <a:lstStyle/>
          <a:p>
            <a:r>
              <a:rPr lang="en-US" dirty="0">
                <a:latin typeface="+mj-lt"/>
              </a:rPr>
              <a:t>Use of package in the state by prioritizing themes, contextualizing, translation, phase wise use and implementing</a:t>
            </a:r>
            <a:endParaRPr lang="en-IN" dirty="0">
              <a:latin typeface="+mj-lt"/>
            </a:endParaRPr>
          </a:p>
          <a:p>
            <a:endParaRPr lang="en-IN" dirty="0">
              <a:latin typeface="+mj-lt"/>
            </a:endParaRPr>
          </a:p>
        </p:txBody>
      </p:sp>
      <p:sp>
        <p:nvSpPr>
          <p:cNvPr id="7" name="Oval 6"/>
          <p:cNvSpPr/>
          <p:nvPr/>
        </p:nvSpPr>
        <p:spPr bwMode="ltGray">
          <a:xfrm>
            <a:off x="844826" y="1878112"/>
            <a:ext cx="233853" cy="233853"/>
          </a:xfrm>
          <a:prstGeom prst="ellipse">
            <a:avLst/>
          </a:prstGeom>
          <a:solidFill>
            <a:schemeClr val="accent6"/>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8" name="Oval 7"/>
          <p:cNvSpPr/>
          <p:nvPr/>
        </p:nvSpPr>
        <p:spPr bwMode="ltGray">
          <a:xfrm>
            <a:off x="844826" y="2517133"/>
            <a:ext cx="233853" cy="233853"/>
          </a:xfrm>
          <a:prstGeom prst="ellipse">
            <a:avLst/>
          </a:prstGeom>
          <a:solidFill>
            <a:schemeClr val="accent3"/>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9" name="Oval 8"/>
          <p:cNvSpPr/>
          <p:nvPr/>
        </p:nvSpPr>
        <p:spPr bwMode="ltGray">
          <a:xfrm>
            <a:off x="844826" y="3195710"/>
            <a:ext cx="233853" cy="233853"/>
          </a:xfrm>
          <a:prstGeom prst="ellipse">
            <a:avLst/>
          </a:prstGeom>
          <a:solidFill>
            <a:schemeClr val="accent4"/>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10" name="Oval 9"/>
          <p:cNvSpPr/>
          <p:nvPr/>
        </p:nvSpPr>
        <p:spPr bwMode="ltGray">
          <a:xfrm>
            <a:off x="844827" y="4718286"/>
            <a:ext cx="233853" cy="233853"/>
          </a:xfrm>
          <a:prstGeom prst="ellipse">
            <a:avLst/>
          </a:prstGeom>
          <a:solidFill>
            <a:schemeClr val="accent1"/>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12" name="Rectangle 11"/>
          <p:cNvSpPr/>
          <p:nvPr/>
        </p:nvSpPr>
        <p:spPr>
          <a:xfrm>
            <a:off x="1175694" y="1878111"/>
            <a:ext cx="10178105" cy="292388"/>
          </a:xfrm>
          <a:prstGeom prst="rect">
            <a:avLst/>
          </a:prstGeom>
          <a:noFill/>
        </p:spPr>
        <p:txBody>
          <a:bodyPr wrap="square" lIns="0" tIns="0" rIns="0">
            <a:spAutoFit/>
          </a:bodyPr>
          <a:lstStyle/>
          <a:p>
            <a:pPr defTabSz="781835">
              <a:defRPr/>
            </a:pPr>
            <a:r>
              <a:rPr lang="en-GB" sz="1600" b="1" kern="0" dirty="0" smtClean="0">
                <a:solidFill>
                  <a:srgbClr val="000000"/>
                </a:solidFill>
                <a:latin typeface="+mj-lt"/>
              </a:rPr>
              <a:t>Facilitator Guide – </a:t>
            </a:r>
            <a:r>
              <a:rPr lang="en-GB" sz="1600" kern="0" dirty="0" smtClean="0">
                <a:solidFill>
                  <a:srgbClr val="000000"/>
                </a:solidFill>
                <a:latin typeface="+mj-lt"/>
              </a:rPr>
              <a:t>to facilitate trainers in rolling out sessions on FNHW</a:t>
            </a:r>
            <a:endParaRPr lang="en-GB" sz="1600" kern="0" dirty="0">
              <a:solidFill>
                <a:srgbClr val="000000"/>
              </a:solidFill>
              <a:latin typeface="+mj-lt"/>
            </a:endParaRPr>
          </a:p>
        </p:txBody>
      </p:sp>
      <p:sp>
        <p:nvSpPr>
          <p:cNvPr id="19" name="Rectangle 18"/>
          <p:cNvSpPr/>
          <p:nvPr/>
        </p:nvSpPr>
        <p:spPr>
          <a:xfrm>
            <a:off x="1175693" y="2540089"/>
            <a:ext cx="10178105" cy="292388"/>
          </a:xfrm>
          <a:prstGeom prst="rect">
            <a:avLst/>
          </a:prstGeom>
          <a:noFill/>
        </p:spPr>
        <p:txBody>
          <a:bodyPr wrap="square" lIns="0" tIns="0" rIns="0">
            <a:spAutoFit/>
          </a:bodyPr>
          <a:lstStyle/>
          <a:p>
            <a:pPr defTabSz="781835">
              <a:defRPr/>
            </a:pPr>
            <a:r>
              <a:rPr lang="en-GB" sz="1600" b="1" kern="0" dirty="0" smtClean="0">
                <a:solidFill>
                  <a:srgbClr val="000000"/>
                </a:solidFill>
                <a:latin typeface="+mj-lt"/>
              </a:rPr>
              <a:t>Flipbooks for SHG members – </a:t>
            </a:r>
            <a:r>
              <a:rPr lang="en-GB" sz="1600" kern="0" dirty="0" smtClean="0">
                <a:solidFill>
                  <a:srgbClr val="000000"/>
                </a:solidFill>
                <a:latin typeface="+mj-lt"/>
              </a:rPr>
              <a:t>to be used during SHG monthly meetings   </a:t>
            </a:r>
            <a:endParaRPr lang="en-GB" sz="1600" kern="0" dirty="0">
              <a:solidFill>
                <a:srgbClr val="000000"/>
              </a:solidFill>
              <a:latin typeface="+mj-lt"/>
            </a:endParaRPr>
          </a:p>
        </p:txBody>
      </p:sp>
      <p:sp>
        <p:nvSpPr>
          <p:cNvPr id="20" name="Rectangle 19"/>
          <p:cNvSpPr/>
          <p:nvPr/>
        </p:nvSpPr>
        <p:spPr>
          <a:xfrm>
            <a:off x="1175692" y="3245658"/>
            <a:ext cx="10178105" cy="1277273"/>
          </a:xfrm>
          <a:prstGeom prst="rect">
            <a:avLst/>
          </a:prstGeom>
          <a:noFill/>
        </p:spPr>
        <p:txBody>
          <a:bodyPr wrap="square" lIns="0" tIns="0" rIns="0">
            <a:spAutoFit/>
          </a:bodyPr>
          <a:lstStyle/>
          <a:p>
            <a:pPr defTabSz="781835">
              <a:defRPr/>
            </a:pPr>
            <a:r>
              <a:rPr lang="en-GB" sz="1600" b="1" kern="0" dirty="0" smtClean="0">
                <a:solidFill>
                  <a:srgbClr val="000000"/>
                </a:solidFill>
                <a:latin typeface="+mj-lt"/>
              </a:rPr>
              <a:t>IEC Materials for home visits, community events</a:t>
            </a:r>
            <a:r>
              <a:rPr lang="en-GB" sz="1600" b="1" kern="0" dirty="0">
                <a:solidFill>
                  <a:srgbClr val="000000"/>
                </a:solidFill>
                <a:latin typeface="+mj-lt"/>
              </a:rPr>
              <a:t> </a:t>
            </a:r>
            <a:r>
              <a:rPr lang="en-GB" sz="1600" b="1" kern="0" dirty="0" smtClean="0">
                <a:solidFill>
                  <a:srgbClr val="000000"/>
                </a:solidFill>
                <a:latin typeface="+mj-lt"/>
              </a:rPr>
              <a:t>and other activities</a:t>
            </a:r>
          </a:p>
          <a:p>
            <a:pPr marL="742950" lvl="1" indent="-285750" defTabSz="781835">
              <a:buFont typeface="Arial" panose="020B0604020202020204" pitchFamily="34" charset="0"/>
              <a:buChar char="•"/>
              <a:defRPr/>
            </a:pPr>
            <a:r>
              <a:rPr lang="en-GB" sz="1600" b="1" kern="0" dirty="0" smtClean="0">
                <a:solidFill>
                  <a:srgbClr val="000000"/>
                </a:solidFill>
                <a:latin typeface="+mj-lt"/>
              </a:rPr>
              <a:t>Posters – </a:t>
            </a:r>
            <a:r>
              <a:rPr lang="en-GB" sz="1600" kern="0" dirty="0" smtClean="0">
                <a:solidFill>
                  <a:srgbClr val="000000"/>
                </a:solidFill>
                <a:latin typeface="+mj-lt"/>
              </a:rPr>
              <a:t>for display during community events and awareness generation</a:t>
            </a:r>
          </a:p>
          <a:p>
            <a:pPr marL="742950" lvl="1" indent="-285750" defTabSz="781835">
              <a:buFont typeface="Arial" panose="020B0604020202020204" pitchFamily="34" charset="0"/>
              <a:buChar char="•"/>
              <a:defRPr/>
            </a:pPr>
            <a:r>
              <a:rPr lang="en-GB" sz="1600" b="1" kern="0" dirty="0" smtClean="0">
                <a:solidFill>
                  <a:srgbClr val="000000"/>
                </a:solidFill>
                <a:latin typeface="+mj-lt"/>
              </a:rPr>
              <a:t>Banners – </a:t>
            </a:r>
            <a:r>
              <a:rPr lang="en-GB" sz="1600" kern="0" dirty="0" smtClean="0">
                <a:solidFill>
                  <a:srgbClr val="000000"/>
                </a:solidFill>
                <a:latin typeface="+mj-lt"/>
              </a:rPr>
              <a:t>for events like campaigns and rallies</a:t>
            </a:r>
          </a:p>
          <a:p>
            <a:pPr marL="742950" lvl="1" indent="-285750" defTabSz="781835">
              <a:buFont typeface="Arial" panose="020B0604020202020204" pitchFamily="34" charset="0"/>
              <a:buChar char="•"/>
              <a:defRPr/>
            </a:pPr>
            <a:r>
              <a:rPr lang="en-GB" sz="1600" b="1" kern="0" dirty="0" smtClean="0">
                <a:solidFill>
                  <a:srgbClr val="000000"/>
                </a:solidFill>
                <a:latin typeface="+mj-lt"/>
              </a:rPr>
              <a:t>Stickers – </a:t>
            </a:r>
            <a:r>
              <a:rPr lang="en-GB" sz="1600" kern="0" dirty="0" smtClean="0">
                <a:solidFill>
                  <a:srgbClr val="000000"/>
                </a:solidFill>
                <a:latin typeface="+mj-lt"/>
              </a:rPr>
              <a:t>to serve as reminders on key messages</a:t>
            </a:r>
          </a:p>
          <a:p>
            <a:pPr marL="742950" lvl="1" indent="-285750" defTabSz="781835">
              <a:buFont typeface="Arial" panose="020B0604020202020204" pitchFamily="34" charset="0"/>
              <a:buChar char="•"/>
              <a:defRPr/>
            </a:pPr>
            <a:r>
              <a:rPr lang="en-GB" sz="1600" b="1" kern="0" dirty="0" smtClean="0">
                <a:solidFill>
                  <a:srgbClr val="000000"/>
                </a:solidFill>
                <a:latin typeface="+mj-lt"/>
              </a:rPr>
              <a:t>Counselling Cards – </a:t>
            </a:r>
            <a:r>
              <a:rPr lang="en-GB" sz="1600" kern="0" dirty="0" smtClean="0">
                <a:solidFill>
                  <a:srgbClr val="000000"/>
                </a:solidFill>
                <a:latin typeface="+mj-lt"/>
              </a:rPr>
              <a:t>to be used during home visits and smaller interactions</a:t>
            </a:r>
            <a:endParaRPr lang="en-GB" sz="1600" kern="0" dirty="0">
              <a:solidFill>
                <a:srgbClr val="000000"/>
              </a:solidFill>
              <a:latin typeface="+mj-lt"/>
            </a:endParaRPr>
          </a:p>
        </p:txBody>
      </p:sp>
      <p:sp>
        <p:nvSpPr>
          <p:cNvPr id="21" name="Rectangle 20"/>
          <p:cNvSpPr/>
          <p:nvPr/>
        </p:nvSpPr>
        <p:spPr>
          <a:xfrm>
            <a:off x="1175692" y="4742707"/>
            <a:ext cx="10178105" cy="292388"/>
          </a:xfrm>
          <a:prstGeom prst="rect">
            <a:avLst/>
          </a:prstGeom>
          <a:noFill/>
        </p:spPr>
        <p:txBody>
          <a:bodyPr wrap="square" lIns="0" tIns="0" rIns="0">
            <a:spAutoFit/>
          </a:bodyPr>
          <a:lstStyle/>
          <a:p>
            <a:pPr defTabSz="781835">
              <a:defRPr/>
            </a:pPr>
            <a:r>
              <a:rPr lang="en-GB" sz="1600" b="1" kern="0" dirty="0" smtClean="0">
                <a:solidFill>
                  <a:srgbClr val="000000"/>
                </a:solidFill>
                <a:latin typeface="+mj-lt"/>
              </a:rPr>
              <a:t>Recommended for rollout in a cascade mode as described earlier</a:t>
            </a:r>
            <a:endParaRPr lang="en-GB" sz="1600" b="1" kern="0" dirty="0">
              <a:solidFill>
                <a:srgbClr val="000000"/>
              </a:solidFill>
              <a:latin typeface="+mj-lt"/>
            </a:endParaRPr>
          </a:p>
        </p:txBody>
      </p:sp>
    </p:spTree>
    <p:extLst>
      <p:ext uri="{BB962C8B-B14F-4D97-AF65-F5344CB8AC3E}">
        <p14:creationId xmlns:p14="http://schemas.microsoft.com/office/powerpoint/2010/main" val="2809704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pic>
        <p:nvPicPr>
          <p:cNvPr id="15" name="Content Placeholder 4"/>
          <p:cNvPicPr>
            <a:picLocks noGrp="1" noChangeAspect="1"/>
          </p:cNvPicPr>
          <p:nvPr>
            <p:ph idx="1"/>
          </p:nvPr>
        </p:nvPicPr>
        <p:blipFill>
          <a:blip r:embed="rId2"/>
          <a:stretch>
            <a:fillRect/>
          </a:stretch>
        </p:blipFill>
        <p:spPr>
          <a:xfrm>
            <a:off x="3966187" y="1729930"/>
            <a:ext cx="2556544" cy="1807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3"/>
          <a:stretch>
            <a:fillRect/>
          </a:stretch>
        </p:blipFill>
        <p:spPr>
          <a:xfrm>
            <a:off x="7049550" y="1729929"/>
            <a:ext cx="1561050" cy="18080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p:cNvPicPr>
            <a:picLocks noChangeAspect="1"/>
          </p:cNvPicPr>
          <p:nvPr/>
        </p:nvPicPr>
        <p:blipFill>
          <a:blip r:embed="rId4"/>
          <a:stretch>
            <a:fillRect/>
          </a:stretch>
        </p:blipFill>
        <p:spPr>
          <a:xfrm>
            <a:off x="996058" y="4045070"/>
            <a:ext cx="2502889"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p:cNvPicPr>
            <a:picLocks noChangeAspect="1"/>
          </p:cNvPicPr>
          <p:nvPr/>
        </p:nvPicPr>
        <p:blipFill>
          <a:blip r:embed="rId5"/>
          <a:stretch>
            <a:fillRect/>
          </a:stretch>
        </p:blipFill>
        <p:spPr>
          <a:xfrm>
            <a:off x="970670" y="1729929"/>
            <a:ext cx="2529363" cy="1807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6"/>
          <a:stretch>
            <a:fillRect/>
          </a:stretch>
        </p:blipFill>
        <p:spPr>
          <a:xfrm>
            <a:off x="3966187" y="4029393"/>
            <a:ext cx="2578033"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7"/>
          <a:stretch>
            <a:fillRect/>
          </a:stretch>
        </p:blipFill>
        <p:spPr>
          <a:xfrm>
            <a:off x="8957335" y="1729929"/>
            <a:ext cx="2420751" cy="3784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8"/>
          <a:stretch>
            <a:fillRect/>
          </a:stretch>
        </p:blipFill>
        <p:spPr>
          <a:xfrm>
            <a:off x="7043322" y="4029393"/>
            <a:ext cx="1633308"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p:cNvSpPr/>
          <p:nvPr/>
        </p:nvSpPr>
        <p:spPr>
          <a:xfrm>
            <a:off x="838198" y="429584"/>
            <a:ext cx="10085963" cy="9420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970670" y="429584"/>
            <a:ext cx="9953491" cy="942015"/>
          </a:xfrm>
        </p:spPr>
        <p:txBody>
          <a:bodyPr>
            <a:noAutofit/>
          </a:bodyPr>
          <a:lstStyle/>
          <a:p>
            <a:r>
              <a:rPr lang="en-US" sz="2900" b="1" dirty="0">
                <a:solidFill>
                  <a:prstClr val="white"/>
                </a:solidFill>
                <a:latin typeface="Georgia"/>
                <a:ea typeface="Calibri" pitchFamily="34" charset="0"/>
                <a:cs typeface="Calibri" pitchFamily="34" charset="0"/>
              </a:rPr>
              <a:t>Sample of materials developed to support FNHW integration</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11499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3" name="Pentagon 2"/>
          <p:cNvSpPr/>
          <p:nvPr/>
        </p:nvSpPr>
        <p:spPr>
          <a:xfrm>
            <a:off x="2377439" y="3311760"/>
            <a:ext cx="9300756" cy="948578"/>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dirty="0">
                <a:latin typeface="+mj-lt"/>
              </a:rPr>
              <a:t>Livelihoods and good health are inter- dependent - a healthy person is able to engage in livelihood activities to her/his full potential </a:t>
            </a:r>
          </a:p>
        </p:txBody>
      </p:sp>
      <p:sp>
        <p:nvSpPr>
          <p:cNvPr id="7" name="Pentagon 6"/>
          <p:cNvSpPr/>
          <p:nvPr/>
        </p:nvSpPr>
        <p:spPr>
          <a:xfrm>
            <a:off x="2377441" y="1673799"/>
            <a:ext cx="9300754" cy="907732"/>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latin typeface="+mj-lt"/>
              </a:rPr>
              <a:t>DAY- </a:t>
            </a:r>
            <a:r>
              <a:rPr lang="en-US" dirty="0">
                <a:latin typeface="+mj-lt"/>
              </a:rPr>
              <a:t>NRLM  is a flagship poverty alleviation </a:t>
            </a:r>
            <a:r>
              <a:rPr lang="en-US" dirty="0" err="1">
                <a:latin typeface="+mj-lt"/>
              </a:rPr>
              <a:t>programme</a:t>
            </a:r>
            <a:r>
              <a:rPr lang="en-US" dirty="0">
                <a:latin typeface="+mj-lt"/>
              </a:rPr>
              <a:t> of </a:t>
            </a:r>
            <a:r>
              <a:rPr lang="en-US" dirty="0" err="1">
                <a:latin typeface="+mj-lt"/>
              </a:rPr>
              <a:t>MoRD</a:t>
            </a:r>
            <a:r>
              <a:rPr lang="en-US" dirty="0">
                <a:latin typeface="+mj-lt"/>
              </a:rPr>
              <a:t> and mobilizes rural women in SHGs and its federations and provides opportunity to generate </a:t>
            </a:r>
            <a:r>
              <a:rPr lang="en-US" dirty="0" smtClean="0">
                <a:latin typeface="+mj-lt"/>
              </a:rPr>
              <a:t>livelihoods. </a:t>
            </a:r>
            <a:endParaRPr lang="en-US" dirty="0">
              <a:latin typeface="+mj-lt"/>
            </a:endParaRPr>
          </a:p>
          <a:p>
            <a:pPr lvl="0"/>
            <a:endParaRPr lang="en-US" dirty="0">
              <a:latin typeface="+mj-lt"/>
            </a:endParaRPr>
          </a:p>
        </p:txBody>
      </p:sp>
      <p:sp>
        <p:nvSpPr>
          <p:cNvPr id="8" name="Pentagon 7"/>
          <p:cNvSpPr/>
          <p:nvPr/>
        </p:nvSpPr>
        <p:spPr>
          <a:xfrm>
            <a:off x="2377441" y="4780099"/>
            <a:ext cx="9300754" cy="948578"/>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r>
              <a:rPr lang="en-US" dirty="0">
                <a:latin typeface="+mj-lt"/>
              </a:rPr>
              <a:t>Given its scope, vast social capital and its effectiveness, the DAY- NRLM is positioned as an effective platform to tackle the underlying causes of poor health and nutrition.</a:t>
            </a:r>
          </a:p>
        </p:txBody>
      </p:sp>
      <p:grpSp>
        <p:nvGrpSpPr>
          <p:cNvPr id="9" name="Group 169"/>
          <p:cNvGrpSpPr>
            <a:grpSpLocks noChangeAspect="1"/>
          </p:cNvGrpSpPr>
          <p:nvPr/>
        </p:nvGrpSpPr>
        <p:grpSpPr bwMode="auto">
          <a:xfrm>
            <a:off x="838200" y="1654696"/>
            <a:ext cx="907869" cy="907732"/>
            <a:chOff x="986" y="0"/>
            <a:chExt cx="6682" cy="6681"/>
          </a:xfrm>
          <a:solidFill>
            <a:schemeClr val="accent2">
              <a:lumMod val="75000"/>
            </a:schemeClr>
          </a:solidFill>
        </p:grpSpPr>
        <p:sp>
          <p:nvSpPr>
            <p:cNvPr id="10" name="Freeform 170"/>
            <p:cNvSpPr>
              <a:spLocks noEditPoints="1"/>
            </p:cNvSpPr>
            <p:nvPr/>
          </p:nvSpPr>
          <p:spPr bwMode="auto">
            <a:xfrm>
              <a:off x="986" y="0"/>
              <a:ext cx="6682" cy="6681"/>
            </a:xfrm>
            <a:custGeom>
              <a:avLst/>
              <a:gdLst>
                <a:gd name="T0" fmla="*/ 0 w 6682"/>
                <a:gd name="T1" fmla="*/ 0 h 6681"/>
                <a:gd name="T2" fmla="*/ 0 w 6682"/>
                <a:gd name="T3" fmla="*/ 6681 h 6681"/>
                <a:gd name="T4" fmla="*/ 6682 w 6682"/>
                <a:gd name="T5" fmla="*/ 6681 h 6681"/>
                <a:gd name="T6" fmla="*/ 6682 w 6682"/>
                <a:gd name="T7" fmla="*/ 0 h 6681"/>
                <a:gd name="T8" fmla="*/ 0 w 6682"/>
                <a:gd name="T9" fmla="*/ 0 h 6681"/>
                <a:gd name="T10" fmla="*/ 1774 w 6682"/>
                <a:gd name="T11" fmla="*/ 286 h 6681"/>
                <a:gd name="T12" fmla="*/ 1774 w 6682"/>
                <a:gd name="T13" fmla="*/ 2846 h 6681"/>
                <a:gd name="T14" fmla="*/ 286 w 6682"/>
                <a:gd name="T15" fmla="*/ 2846 h 6681"/>
                <a:gd name="T16" fmla="*/ 286 w 6682"/>
                <a:gd name="T17" fmla="*/ 286 h 6681"/>
                <a:gd name="T18" fmla="*/ 1774 w 6682"/>
                <a:gd name="T19" fmla="*/ 286 h 6681"/>
                <a:gd name="T20" fmla="*/ 286 w 6682"/>
                <a:gd name="T21" fmla="*/ 4989 h 6681"/>
                <a:gd name="T22" fmla="*/ 486 w 6682"/>
                <a:gd name="T23" fmla="*/ 4989 h 6681"/>
                <a:gd name="T24" fmla="*/ 486 w 6682"/>
                <a:gd name="T25" fmla="*/ 4703 h 6681"/>
                <a:gd name="T26" fmla="*/ 286 w 6682"/>
                <a:gd name="T27" fmla="*/ 4703 h 6681"/>
                <a:gd name="T28" fmla="*/ 286 w 6682"/>
                <a:gd name="T29" fmla="*/ 3132 h 6681"/>
                <a:gd name="T30" fmla="*/ 2060 w 6682"/>
                <a:gd name="T31" fmla="*/ 3132 h 6681"/>
                <a:gd name="T32" fmla="*/ 2060 w 6682"/>
                <a:gd name="T33" fmla="*/ 286 h 6681"/>
                <a:gd name="T34" fmla="*/ 6396 w 6682"/>
                <a:gd name="T35" fmla="*/ 286 h 6681"/>
                <a:gd name="T36" fmla="*/ 6396 w 6682"/>
                <a:gd name="T37" fmla="*/ 3539 h 6681"/>
                <a:gd name="T38" fmla="*/ 4724 w 6682"/>
                <a:gd name="T39" fmla="*/ 3539 h 6681"/>
                <a:gd name="T40" fmla="*/ 4724 w 6682"/>
                <a:gd name="T41" fmla="*/ 6397 h 6681"/>
                <a:gd name="T42" fmla="*/ 286 w 6682"/>
                <a:gd name="T43" fmla="*/ 6397 h 6681"/>
                <a:gd name="T44" fmla="*/ 286 w 6682"/>
                <a:gd name="T45" fmla="*/ 4989 h 6681"/>
                <a:gd name="T46" fmla="*/ 5008 w 6682"/>
                <a:gd name="T47" fmla="*/ 6397 h 6681"/>
                <a:gd name="T48" fmla="*/ 5008 w 6682"/>
                <a:gd name="T49" fmla="*/ 3825 h 6681"/>
                <a:gd name="T50" fmla="*/ 6396 w 6682"/>
                <a:gd name="T51" fmla="*/ 3825 h 6681"/>
                <a:gd name="T52" fmla="*/ 6396 w 6682"/>
                <a:gd name="T53" fmla="*/ 6397 h 6681"/>
                <a:gd name="T54" fmla="*/ 5008 w 6682"/>
                <a:gd name="T55" fmla="*/ 639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2" h="6681">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1" name="Rectangle 171"/>
            <p:cNvSpPr>
              <a:spLocks noChangeArrowheads="1"/>
            </p:cNvSpPr>
            <p:nvPr/>
          </p:nvSpPr>
          <p:spPr bwMode="auto">
            <a:xfrm>
              <a:off x="232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2" name="Rectangle 172"/>
            <p:cNvSpPr>
              <a:spLocks noChangeArrowheads="1"/>
            </p:cNvSpPr>
            <p:nvPr/>
          </p:nvSpPr>
          <p:spPr bwMode="auto">
            <a:xfrm>
              <a:off x="289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3" name="Rectangle 173"/>
            <p:cNvSpPr>
              <a:spLocks noChangeArrowheads="1"/>
            </p:cNvSpPr>
            <p:nvPr/>
          </p:nvSpPr>
          <p:spPr bwMode="auto">
            <a:xfrm>
              <a:off x="346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4" name="Rectangle 174"/>
            <p:cNvSpPr>
              <a:spLocks noChangeArrowheads="1"/>
            </p:cNvSpPr>
            <p:nvPr/>
          </p:nvSpPr>
          <p:spPr bwMode="auto">
            <a:xfrm>
              <a:off x="175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5" name="Rectangle 175"/>
            <p:cNvSpPr>
              <a:spLocks noChangeArrowheads="1"/>
            </p:cNvSpPr>
            <p:nvPr/>
          </p:nvSpPr>
          <p:spPr bwMode="auto">
            <a:xfrm>
              <a:off x="558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6" name="Rectangle 176"/>
            <p:cNvSpPr>
              <a:spLocks noChangeArrowheads="1"/>
            </p:cNvSpPr>
            <p:nvPr/>
          </p:nvSpPr>
          <p:spPr bwMode="auto">
            <a:xfrm>
              <a:off x="4216" y="260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7" name="Rectangle 177"/>
            <p:cNvSpPr>
              <a:spLocks noChangeArrowheads="1"/>
            </p:cNvSpPr>
            <p:nvPr/>
          </p:nvSpPr>
          <p:spPr bwMode="auto">
            <a:xfrm>
              <a:off x="4216" y="203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8" name="Rectangle 178"/>
            <p:cNvSpPr>
              <a:spLocks noChangeArrowheads="1"/>
            </p:cNvSpPr>
            <p:nvPr/>
          </p:nvSpPr>
          <p:spPr bwMode="auto">
            <a:xfrm>
              <a:off x="444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9" name="Rectangle 179"/>
            <p:cNvSpPr>
              <a:spLocks noChangeArrowheads="1"/>
            </p:cNvSpPr>
            <p:nvPr/>
          </p:nvSpPr>
          <p:spPr bwMode="auto">
            <a:xfrm>
              <a:off x="403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0" name="Rectangle 180"/>
            <p:cNvSpPr>
              <a:spLocks noChangeArrowheads="1"/>
            </p:cNvSpPr>
            <p:nvPr/>
          </p:nvSpPr>
          <p:spPr bwMode="auto">
            <a:xfrm>
              <a:off x="501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1" name="Rectangle 181"/>
            <p:cNvSpPr>
              <a:spLocks noChangeArrowheads="1"/>
            </p:cNvSpPr>
            <p:nvPr/>
          </p:nvSpPr>
          <p:spPr bwMode="auto">
            <a:xfrm>
              <a:off x="4216" y="3745"/>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2" name="Rectangle 182"/>
            <p:cNvSpPr>
              <a:spLocks noChangeArrowheads="1"/>
            </p:cNvSpPr>
            <p:nvPr/>
          </p:nvSpPr>
          <p:spPr bwMode="auto">
            <a:xfrm>
              <a:off x="4216" y="3174"/>
              <a:ext cx="286" cy="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3" name="Rectangle 183"/>
            <p:cNvSpPr>
              <a:spLocks noChangeArrowheads="1"/>
            </p:cNvSpPr>
            <p:nvPr/>
          </p:nvSpPr>
          <p:spPr bwMode="auto">
            <a:xfrm>
              <a:off x="4216" y="431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4" name="Freeform 184"/>
            <p:cNvSpPr>
              <a:spLocks noEditPoints="1"/>
            </p:cNvSpPr>
            <p:nvPr/>
          </p:nvSpPr>
          <p:spPr bwMode="auto">
            <a:xfrm>
              <a:off x="5958" y="1166"/>
              <a:ext cx="910" cy="1404"/>
            </a:xfrm>
            <a:custGeom>
              <a:avLst/>
              <a:gdLst>
                <a:gd name="T0" fmla="*/ 202 w 910"/>
                <a:gd name="T1" fmla="*/ 1404 h 1404"/>
                <a:gd name="T2" fmla="*/ 910 w 910"/>
                <a:gd name="T3" fmla="*/ 696 h 1404"/>
                <a:gd name="T4" fmla="*/ 214 w 910"/>
                <a:gd name="T5" fmla="*/ 0 h 1404"/>
                <a:gd name="T6" fmla="*/ 14 w 910"/>
                <a:gd name="T7" fmla="*/ 202 h 1404"/>
                <a:gd name="T8" fmla="*/ 340 w 910"/>
                <a:gd name="T9" fmla="*/ 528 h 1404"/>
                <a:gd name="T10" fmla="*/ 198 w 910"/>
                <a:gd name="T11" fmla="*/ 528 h 1404"/>
                <a:gd name="T12" fmla="*/ 198 w 910"/>
                <a:gd name="T13" fmla="*/ 812 h 1404"/>
                <a:gd name="T14" fmla="*/ 390 w 910"/>
                <a:gd name="T15" fmla="*/ 812 h 1404"/>
                <a:gd name="T16" fmla="*/ 0 w 910"/>
                <a:gd name="T17" fmla="*/ 1202 h 1404"/>
                <a:gd name="T18" fmla="*/ 202 w 910"/>
                <a:gd name="T19" fmla="*/ 1404 h 1404"/>
                <a:gd name="T20" fmla="*/ 482 w 910"/>
                <a:gd name="T21" fmla="*/ 670 h 1404"/>
                <a:gd name="T22" fmla="*/ 508 w 910"/>
                <a:gd name="T23" fmla="*/ 696 h 1404"/>
                <a:gd name="T24" fmla="*/ 482 w 910"/>
                <a:gd name="T25" fmla="*/ 720 h 1404"/>
                <a:gd name="T26" fmla="*/ 482 w 910"/>
                <a:gd name="T27" fmla="*/ 67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1404">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57" name="Group 104"/>
          <p:cNvGrpSpPr>
            <a:grpSpLocks noChangeAspect="1"/>
          </p:cNvGrpSpPr>
          <p:nvPr/>
        </p:nvGrpSpPr>
        <p:grpSpPr bwMode="auto">
          <a:xfrm>
            <a:off x="802838" y="3236568"/>
            <a:ext cx="977233" cy="939710"/>
            <a:chOff x="986" y="0"/>
            <a:chExt cx="6700" cy="6699"/>
          </a:xfrm>
          <a:solidFill>
            <a:schemeClr val="accent1">
              <a:lumMod val="50000"/>
            </a:schemeClr>
          </a:solidFill>
        </p:grpSpPr>
        <p:sp>
          <p:nvSpPr>
            <p:cNvPr id="58" name="Freeform 105"/>
            <p:cNvSpPr>
              <a:spLocks noEditPoints="1"/>
            </p:cNvSpPr>
            <p:nvPr/>
          </p:nvSpPr>
          <p:spPr bwMode="auto">
            <a:xfrm>
              <a:off x="986" y="0"/>
              <a:ext cx="6700" cy="6699"/>
            </a:xfrm>
            <a:custGeom>
              <a:avLst/>
              <a:gdLst>
                <a:gd name="T0" fmla="*/ 6700 w 6700"/>
                <a:gd name="T1" fmla="*/ 6699 h 6699"/>
                <a:gd name="T2" fmla="*/ 286 w 6700"/>
                <a:gd name="T3" fmla="*/ 6169 h 6699"/>
                <a:gd name="T4" fmla="*/ 1997 w 6700"/>
                <a:gd name="T5" fmla="*/ 4459 h 6699"/>
                <a:gd name="T6" fmla="*/ 2053 w 6700"/>
                <a:gd name="T7" fmla="*/ 4421 h 6699"/>
                <a:gd name="T8" fmla="*/ 2119 w 6700"/>
                <a:gd name="T9" fmla="*/ 4409 h 6699"/>
                <a:gd name="T10" fmla="*/ 3693 w 6700"/>
                <a:gd name="T11" fmla="*/ 4413 h 6699"/>
                <a:gd name="T12" fmla="*/ 3755 w 6700"/>
                <a:gd name="T13" fmla="*/ 4439 h 6699"/>
                <a:gd name="T14" fmla="*/ 3801 w 6700"/>
                <a:gd name="T15" fmla="*/ 4485 h 6699"/>
                <a:gd name="T16" fmla="*/ 3827 w 6700"/>
                <a:gd name="T17" fmla="*/ 4547 h 6699"/>
                <a:gd name="T18" fmla="*/ 3829 w 6700"/>
                <a:gd name="T19" fmla="*/ 4599 h 6699"/>
                <a:gd name="T20" fmla="*/ 3809 w 6700"/>
                <a:gd name="T21" fmla="*/ 4665 h 6699"/>
                <a:gd name="T22" fmla="*/ 3767 w 6700"/>
                <a:gd name="T23" fmla="*/ 4715 h 6699"/>
                <a:gd name="T24" fmla="*/ 3709 w 6700"/>
                <a:gd name="T25" fmla="*/ 4747 h 6699"/>
                <a:gd name="T26" fmla="*/ 2251 w 6700"/>
                <a:gd name="T27" fmla="*/ 4755 h 6699"/>
                <a:gd name="T28" fmla="*/ 3709 w 6700"/>
                <a:gd name="T29" fmla="*/ 5039 h 6699"/>
                <a:gd name="T30" fmla="*/ 3905 w 6700"/>
                <a:gd name="T31" fmla="*/ 5003 h 6699"/>
                <a:gd name="T32" fmla="*/ 4039 w 6700"/>
                <a:gd name="T33" fmla="*/ 4951 h 6699"/>
                <a:gd name="T34" fmla="*/ 4149 w 6700"/>
                <a:gd name="T35" fmla="*/ 4873 h 6699"/>
                <a:gd name="T36" fmla="*/ 5452 w 6700"/>
                <a:gd name="T37" fmla="*/ 3575 h 6699"/>
                <a:gd name="T38" fmla="*/ 5518 w 6700"/>
                <a:gd name="T39" fmla="*/ 3545 h 6699"/>
                <a:gd name="T40" fmla="*/ 5584 w 6700"/>
                <a:gd name="T41" fmla="*/ 3539 h 6699"/>
                <a:gd name="T42" fmla="*/ 5648 w 6700"/>
                <a:gd name="T43" fmla="*/ 3559 h 6699"/>
                <a:gd name="T44" fmla="*/ 5688 w 6700"/>
                <a:gd name="T45" fmla="*/ 3591 h 6699"/>
                <a:gd name="T46" fmla="*/ 5724 w 6700"/>
                <a:gd name="T47" fmla="*/ 3651 h 6699"/>
                <a:gd name="T48" fmla="*/ 5732 w 6700"/>
                <a:gd name="T49" fmla="*/ 3703 h 6699"/>
                <a:gd name="T50" fmla="*/ 5720 w 6700"/>
                <a:gd name="T51" fmla="*/ 3773 h 6699"/>
                <a:gd name="T52" fmla="*/ 5682 w 6700"/>
                <a:gd name="T53" fmla="*/ 3831 h 6699"/>
                <a:gd name="T54" fmla="*/ 4005 w 6700"/>
                <a:gd name="T55" fmla="*/ 5503 h 6699"/>
                <a:gd name="T56" fmla="*/ 3941 w 6700"/>
                <a:gd name="T57" fmla="*/ 5529 h 6699"/>
                <a:gd name="T58" fmla="*/ 1536 w 6700"/>
                <a:gd name="T59" fmla="*/ 6413 h 6699"/>
                <a:gd name="T60" fmla="*/ 2537 w 6700"/>
                <a:gd name="T61" fmla="*/ 5817 h 6699"/>
                <a:gd name="T62" fmla="*/ 3999 w 6700"/>
                <a:gd name="T63" fmla="*/ 5809 h 6699"/>
                <a:gd name="T64" fmla="*/ 4163 w 6700"/>
                <a:gd name="T65" fmla="*/ 5741 h 6699"/>
                <a:gd name="T66" fmla="*/ 5884 w 6700"/>
                <a:gd name="T67" fmla="*/ 4033 h 6699"/>
                <a:gd name="T68" fmla="*/ 5966 w 6700"/>
                <a:gd name="T69" fmla="*/ 3921 h 6699"/>
                <a:gd name="T70" fmla="*/ 6016 w 6700"/>
                <a:gd name="T71" fmla="*/ 3743 h 6699"/>
                <a:gd name="T72" fmla="*/ 6014 w 6700"/>
                <a:gd name="T73" fmla="*/ 3649 h 6699"/>
                <a:gd name="T74" fmla="*/ 5956 w 6700"/>
                <a:gd name="T75" fmla="*/ 3475 h 6699"/>
                <a:gd name="T76" fmla="*/ 5866 w 6700"/>
                <a:gd name="T77" fmla="*/ 3367 h 6699"/>
                <a:gd name="T78" fmla="*/ 5714 w 6700"/>
                <a:gd name="T79" fmla="*/ 3276 h 6699"/>
                <a:gd name="T80" fmla="*/ 5544 w 6700"/>
                <a:gd name="T81" fmla="*/ 3252 h 6699"/>
                <a:gd name="T82" fmla="*/ 5374 w 6700"/>
                <a:gd name="T83" fmla="*/ 3292 h 6699"/>
                <a:gd name="T84" fmla="*/ 5222 w 6700"/>
                <a:gd name="T85" fmla="*/ 3397 h 6699"/>
                <a:gd name="T86" fmla="*/ 4089 w 6700"/>
                <a:gd name="T87" fmla="*/ 4429 h 6699"/>
                <a:gd name="T88" fmla="*/ 4011 w 6700"/>
                <a:gd name="T89" fmla="*/ 4291 h 6699"/>
                <a:gd name="T90" fmla="*/ 3891 w 6700"/>
                <a:gd name="T91" fmla="*/ 4187 h 6699"/>
                <a:gd name="T92" fmla="*/ 3741 w 6700"/>
                <a:gd name="T93" fmla="*/ 4131 h 6699"/>
                <a:gd name="T94" fmla="*/ 2119 w 6700"/>
                <a:gd name="T95" fmla="*/ 4123 h 6699"/>
                <a:gd name="T96" fmla="*/ 1943 w 6700"/>
                <a:gd name="T97" fmla="*/ 4157 h 6699"/>
                <a:gd name="T98" fmla="*/ 1795 w 6700"/>
                <a:gd name="T99" fmla="*/ 4257 h 6699"/>
                <a:gd name="T100" fmla="*/ 286 w 6700"/>
                <a:gd name="T101" fmla="*/ 286 h 6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0" h="6699">
                  <a:moveTo>
                    <a:pt x="6700" y="0"/>
                  </a:moveTo>
                  <a:lnTo>
                    <a:pt x="0" y="0"/>
                  </a:lnTo>
                  <a:lnTo>
                    <a:pt x="0" y="6699"/>
                  </a:lnTo>
                  <a:lnTo>
                    <a:pt x="6700" y="6699"/>
                  </a:lnTo>
                  <a:lnTo>
                    <a:pt x="6700" y="6699"/>
                  </a:lnTo>
                  <a:lnTo>
                    <a:pt x="6700" y="0"/>
                  </a:lnTo>
                  <a:lnTo>
                    <a:pt x="6700" y="0"/>
                  </a:lnTo>
                  <a:close/>
                  <a:moveTo>
                    <a:pt x="286" y="6169"/>
                  </a:moveTo>
                  <a:lnTo>
                    <a:pt x="1330" y="5125"/>
                  </a:lnTo>
                  <a:lnTo>
                    <a:pt x="1330" y="5125"/>
                  </a:lnTo>
                  <a:lnTo>
                    <a:pt x="1997" y="4459"/>
                  </a:lnTo>
                  <a:lnTo>
                    <a:pt x="1997" y="4459"/>
                  </a:lnTo>
                  <a:lnTo>
                    <a:pt x="2009" y="4447"/>
                  </a:lnTo>
                  <a:lnTo>
                    <a:pt x="2023" y="4437"/>
                  </a:lnTo>
                  <a:lnTo>
                    <a:pt x="2037" y="4429"/>
                  </a:lnTo>
                  <a:lnTo>
                    <a:pt x="2053" y="4421"/>
                  </a:lnTo>
                  <a:lnTo>
                    <a:pt x="2069" y="4417"/>
                  </a:lnTo>
                  <a:lnTo>
                    <a:pt x="2085" y="4411"/>
                  </a:lnTo>
                  <a:lnTo>
                    <a:pt x="2103" y="4409"/>
                  </a:lnTo>
                  <a:lnTo>
                    <a:pt x="2119" y="4409"/>
                  </a:lnTo>
                  <a:lnTo>
                    <a:pt x="3657" y="4409"/>
                  </a:lnTo>
                  <a:lnTo>
                    <a:pt x="3657" y="4409"/>
                  </a:lnTo>
                  <a:lnTo>
                    <a:pt x="3675" y="4409"/>
                  </a:lnTo>
                  <a:lnTo>
                    <a:pt x="3693" y="4413"/>
                  </a:lnTo>
                  <a:lnTo>
                    <a:pt x="3709" y="4417"/>
                  </a:lnTo>
                  <a:lnTo>
                    <a:pt x="3725" y="4423"/>
                  </a:lnTo>
                  <a:lnTo>
                    <a:pt x="3739" y="4429"/>
                  </a:lnTo>
                  <a:lnTo>
                    <a:pt x="3755" y="4439"/>
                  </a:lnTo>
                  <a:lnTo>
                    <a:pt x="3767" y="4449"/>
                  </a:lnTo>
                  <a:lnTo>
                    <a:pt x="3779" y="4459"/>
                  </a:lnTo>
                  <a:lnTo>
                    <a:pt x="3791" y="4471"/>
                  </a:lnTo>
                  <a:lnTo>
                    <a:pt x="3801" y="4485"/>
                  </a:lnTo>
                  <a:lnTo>
                    <a:pt x="3809" y="4499"/>
                  </a:lnTo>
                  <a:lnTo>
                    <a:pt x="3817" y="4515"/>
                  </a:lnTo>
                  <a:lnTo>
                    <a:pt x="3823" y="4531"/>
                  </a:lnTo>
                  <a:lnTo>
                    <a:pt x="3827" y="4547"/>
                  </a:lnTo>
                  <a:lnTo>
                    <a:pt x="3829" y="4565"/>
                  </a:lnTo>
                  <a:lnTo>
                    <a:pt x="3831" y="4581"/>
                  </a:lnTo>
                  <a:lnTo>
                    <a:pt x="3831" y="4581"/>
                  </a:lnTo>
                  <a:lnTo>
                    <a:pt x="3829" y="4599"/>
                  </a:lnTo>
                  <a:lnTo>
                    <a:pt x="3827" y="4617"/>
                  </a:lnTo>
                  <a:lnTo>
                    <a:pt x="3823" y="4633"/>
                  </a:lnTo>
                  <a:lnTo>
                    <a:pt x="3817" y="4649"/>
                  </a:lnTo>
                  <a:lnTo>
                    <a:pt x="3809" y="4665"/>
                  </a:lnTo>
                  <a:lnTo>
                    <a:pt x="3801" y="4679"/>
                  </a:lnTo>
                  <a:lnTo>
                    <a:pt x="3791" y="4693"/>
                  </a:lnTo>
                  <a:lnTo>
                    <a:pt x="3779" y="4705"/>
                  </a:lnTo>
                  <a:lnTo>
                    <a:pt x="3767" y="4715"/>
                  </a:lnTo>
                  <a:lnTo>
                    <a:pt x="3755" y="4725"/>
                  </a:lnTo>
                  <a:lnTo>
                    <a:pt x="3739" y="4735"/>
                  </a:lnTo>
                  <a:lnTo>
                    <a:pt x="3725" y="4741"/>
                  </a:lnTo>
                  <a:lnTo>
                    <a:pt x="3709" y="4747"/>
                  </a:lnTo>
                  <a:lnTo>
                    <a:pt x="3693" y="4751"/>
                  </a:lnTo>
                  <a:lnTo>
                    <a:pt x="3675" y="4755"/>
                  </a:lnTo>
                  <a:lnTo>
                    <a:pt x="3657" y="4755"/>
                  </a:lnTo>
                  <a:lnTo>
                    <a:pt x="2251" y="4755"/>
                  </a:lnTo>
                  <a:lnTo>
                    <a:pt x="2251" y="5041"/>
                  </a:lnTo>
                  <a:lnTo>
                    <a:pt x="3657" y="5041"/>
                  </a:lnTo>
                  <a:lnTo>
                    <a:pt x="3657" y="5041"/>
                  </a:lnTo>
                  <a:lnTo>
                    <a:pt x="3709" y="5039"/>
                  </a:lnTo>
                  <a:lnTo>
                    <a:pt x="3769" y="5031"/>
                  </a:lnTo>
                  <a:lnTo>
                    <a:pt x="3835" y="5019"/>
                  </a:lnTo>
                  <a:lnTo>
                    <a:pt x="3869" y="5011"/>
                  </a:lnTo>
                  <a:lnTo>
                    <a:pt x="3905" y="5003"/>
                  </a:lnTo>
                  <a:lnTo>
                    <a:pt x="3939" y="4991"/>
                  </a:lnTo>
                  <a:lnTo>
                    <a:pt x="3973" y="4979"/>
                  </a:lnTo>
                  <a:lnTo>
                    <a:pt x="4005" y="4965"/>
                  </a:lnTo>
                  <a:lnTo>
                    <a:pt x="4039" y="4951"/>
                  </a:lnTo>
                  <a:lnTo>
                    <a:pt x="4069" y="4933"/>
                  </a:lnTo>
                  <a:lnTo>
                    <a:pt x="4097" y="4915"/>
                  </a:lnTo>
                  <a:lnTo>
                    <a:pt x="4125" y="4895"/>
                  </a:lnTo>
                  <a:lnTo>
                    <a:pt x="4149" y="4873"/>
                  </a:lnTo>
                  <a:lnTo>
                    <a:pt x="5424" y="3599"/>
                  </a:lnTo>
                  <a:lnTo>
                    <a:pt x="5424" y="3599"/>
                  </a:lnTo>
                  <a:lnTo>
                    <a:pt x="5438" y="3585"/>
                  </a:lnTo>
                  <a:lnTo>
                    <a:pt x="5452" y="3575"/>
                  </a:lnTo>
                  <a:lnTo>
                    <a:pt x="5468" y="3565"/>
                  </a:lnTo>
                  <a:lnTo>
                    <a:pt x="5484" y="3557"/>
                  </a:lnTo>
                  <a:lnTo>
                    <a:pt x="5500" y="3551"/>
                  </a:lnTo>
                  <a:lnTo>
                    <a:pt x="5518" y="3545"/>
                  </a:lnTo>
                  <a:lnTo>
                    <a:pt x="5534" y="3541"/>
                  </a:lnTo>
                  <a:lnTo>
                    <a:pt x="5552" y="3539"/>
                  </a:lnTo>
                  <a:lnTo>
                    <a:pt x="5568" y="3539"/>
                  </a:lnTo>
                  <a:lnTo>
                    <a:pt x="5584" y="3539"/>
                  </a:lnTo>
                  <a:lnTo>
                    <a:pt x="5602" y="3543"/>
                  </a:lnTo>
                  <a:lnTo>
                    <a:pt x="5618" y="3547"/>
                  </a:lnTo>
                  <a:lnTo>
                    <a:pt x="5634" y="3553"/>
                  </a:lnTo>
                  <a:lnTo>
                    <a:pt x="5648" y="3559"/>
                  </a:lnTo>
                  <a:lnTo>
                    <a:pt x="5662" y="3569"/>
                  </a:lnTo>
                  <a:lnTo>
                    <a:pt x="5676" y="3579"/>
                  </a:lnTo>
                  <a:lnTo>
                    <a:pt x="5676" y="3579"/>
                  </a:lnTo>
                  <a:lnTo>
                    <a:pt x="5688" y="3591"/>
                  </a:lnTo>
                  <a:lnTo>
                    <a:pt x="5700" y="3605"/>
                  </a:lnTo>
                  <a:lnTo>
                    <a:pt x="5708" y="3619"/>
                  </a:lnTo>
                  <a:lnTo>
                    <a:pt x="5716" y="3635"/>
                  </a:lnTo>
                  <a:lnTo>
                    <a:pt x="5724" y="3651"/>
                  </a:lnTo>
                  <a:lnTo>
                    <a:pt x="5728" y="3669"/>
                  </a:lnTo>
                  <a:lnTo>
                    <a:pt x="5732" y="3685"/>
                  </a:lnTo>
                  <a:lnTo>
                    <a:pt x="5732" y="3703"/>
                  </a:lnTo>
                  <a:lnTo>
                    <a:pt x="5732" y="3703"/>
                  </a:lnTo>
                  <a:lnTo>
                    <a:pt x="5732" y="3721"/>
                  </a:lnTo>
                  <a:lnTo>
                    <a:pt x="5730" y="3739"/>
                  </a:lnTo>
                  <a:lnTo>
                    <a:pt x="5726" y="3755"/>
                  </a:lnTo>
                  <a:lnTo>
                    <a:pt x="5720" y="3773"/>
                  </a:lnTo>
                  <a:lnTo>
                    <a:pt x="5714" y="3789"/>
                  </a:lnTo>
                  <a:lnTo>
                    <a:pt x="5704" y="3803"/>
                  </a:lnTo>
                  <a:lnTo>
                    <a:pt x="5694" y="3817"/>
                  </a:lnTo>
                  <a:lnTo>
                    <a:pt x="5682" y="3831"/>
                  </a:lnTo>
                  <a:lnTo>
                    <a:pt x="4031" y="5481"/>
                  </a:lnTo>
                  <a:lnTo>
                    <a:pt x="4031" y="5481"/>
                  </a:lnTo>
                  <a:lnTo>
                    <a:pt x="4017" y="5493"/>
                  </a:lnTo>
                  <a:lnTo>
                    <a:pt x="4005" y="5503"/>
                  </a:lnTo>
                  <a:lnTo>
                    <a:pt x="3989" y="5511"/>
                  </a:lnTo>
                  <a:lnTo>
                    <a:pt x="3975" y="5519"/>
                  </a:lnTo>
                  <a:lnTo>
                    <a:pt x="3959" y="5525"/>
                  </a:lnTo>
                  <a:lnTo>
                    <a:pt x="3941" y="5529"/>
                  </a:lnTo>
                  <a:lnTo>
                    <a:pt x="3925" y="5531"/>
                  </a:lnTo>
                  <a:lnTo>
                    <a:pt x="3907" y="5531"/>
                  </a:lnTo>
                  <a:lnTo>
                    <a:pt x="2419" y="5531"/>
                  </a:lnTo>
                  <a:lnTo>
                    <a:pt x="1536" y="6413"/>
                  </a:lnTo>
                  <a:lnTo>
                    <a:pt x="286" y="6413"/>
                  </a:lnTo>
                  <a:lnTo>
                    <a:pt x="286" y="6169"/>
                  </a:lnTo>
                  <a:close/>
                  <a:moveTo>
                    <a:pt x="1941" y="6413"/>
                  </a:moveTo>
                  <a:lnTo>
                    <a:pt x="2537" y="5817"/>
                  </a:lnTo>
                  <a:lnTo>
                    <a:pt x="3907" y="5817"/>
                  </a:lnTo>
                  <a:lnTo>
                    <a:pt x="3907" y="5817"/>
                  </a:lnTo>
                  <a:lnTo>
                    <a:pt x="3953" y="5815"/>
                  </a:lnTo>
                  <a:lnTo>
                    <a:pt x="3999" y="5809"/>
                  </a:lnTo>
                  <a:lnTo>
                    <a:pt x="4041" y="5797"/>
                  </a:lnTo>
                  <a:lnTo>
                    <a:pt x="4083" y="5783"/>
                  </a:lnTo>
                  <a:lnTo>
                    <a:pt x="4125" y="5763"/>
                  </a:lnTo>
                  <a:lnTo>
                    <a:pt x="4163" y="5741"/>
                  </a:lnTo>
                  <a:lnTo>
                    <a:pt x="4199" y="5713"/>
                  </a:lnTo>
                  <a:lnTo>
                    <a:pt x="4233" y="5683"/>
                  </a:lnTo>
                  <a:lnTo>
                    <a:pt x="5884" y="4033"/>
                  </a:lnTo>
                  <a:lnTo>
                    <a:pt x="5884" y="4033"/>
                  </a:lnTo>
                  <a:lnTo>
                    <a:pt x="5900" y="4015"/>
                  </a:lnTo>
                  <a:lnTo>
                    <a:pt x="5916" y="3997"/>
                  </a:lnTo>
                  <a:lnTo>
                    <a:pt x="5942" y="3961"/>
                  </a:lnTo>
                  <a:lnTo>
                    <a:pt x="5966" y="3921"/>
                  </a:lnTo>
                  <a:lnTo>
                    <a:pt x="5986" y="3879"/>
                  </a:lnTo>
                  <a:lnTo>
                    <a:pt x="6000" y="3835"/>
                  </a:lnTo>
                  <a:lnTo>
                    <a:pt x="6012" y="3789"/>
                  </a:lnTo>
                  <a:lnTo>
                    <a:pt x="6016" y="3743"/>
                  </a:lnTo>
                  <a:lnTo>
                    <a:pt x="6018" y="3719"/>
                  </a:lnTo>
                  <a:lnTo>
                    <a:pt x="6018" y="3697"/>
                  </a:lnTo>
                  <a:lnTo>
                    <a:pt x="6018" y="3697"/>
                  </a:lnTo>
                  <a:lnTo>
                    <a:pt x="6014" y="3649"/>
                  </a:lnTo>
                  <a:lnTo>
                    <a:pt x="6006" y="3603"/>
                  </a:lnTo>
                  <a:lnTo>
                    <a:pt x="5994" y="3559"/>
                  </a:lnTo>
                  <a:lnTo>
                    <a:pt x="5976" y="3515"/>
                  </a:lnTo>
                  <a:lnTo>
                    <a:pt x="5956" y="3475"/>
                  </a:lnTo>
                  <a:lnTo>
                    <a:pt x="5930" y="3437"/>
                  </a:lnTo>
                  <a:lnTo>
                    <a:pt x="5900" y="3401"/>
                  </a:lnTo>
                  <a:lnTo>
                    <a:pt x="5866" y="3367"/>
                  </a:lnTo>
                  <a:lnTo>
                    <a:pt x="5866" y="3367"/>
                  </a:lnTo>
                  <a:lnTo>
                    <a:pt x="5832" y="3338"/>
                  </a:lnTo>
                  <a:lnTo>
                    <a:pt x="5794" y="3312"/>
                  </a:lnTo>
                  <a:lnTo>
                    <a:pt x="5754" y="3292"/>
                  </a:lnTo>
                  <a:lnTo>
                    <a:pt x="5714" y="3276"/>
                  </a:lnTo>
                  <a:lnTo>
                    <a:pt x="5672" y="3264"/>
                  </a:lnTo>
                  <a:lnTo>
                    <a:pt x="5630" y="3256"/>
                  </a:lnTo>
                  <a:lnTo>
                    <a:pt x="5588" y="3252"/>
                  </a:lnTo>
                  <a:lnTo>
                    <a:pt x="5544" y="3252"/>
                  </a:lnTo>
                  <a:lnTo>
                    <a:pt x="5500" y="3256"/>
                  </a:lnTo>
                  <a:lnTo>
                    <a:pt x="5458" y="3264"/>
                  </a:lnTo>
                  <a:lnTo>
                    <a:pt x="5414" y="3276"/>
                  </a:lnTo>
                  <a:lnTo>
                    <a:pt x="5374" y="3292"/>
                  </a:lnTo>
                  <a:lnTo>
                    <a:pt x="5332" y="3312"/>
                  </a:lnTo>
                  <a:lnTo>
                    <a:pt x="5294" y="3336"/>
                  </a:lnTo>
                  <a:lnTo>
                    <a:pt x="5258" y="3365"/>
                  </a:lnTo>
                  <a:lnTo>
                    <a:pt x="5222" y="3397"/>
                  </a:lnTo>
                  <a:lnTo>
                    <a:pt x="4109" y="4507"/>
                  </a:lnTo>
                  <a:lnTo>
                    <a:pt x="4109" y="4507"/>
                  </a:lnTo>
                  <a:lnTo>
                    <a:pt x="4101" y="4467"/>
                  </a:lnTo>
                  <a:lnTo>
                    <a:pt x="4089" y="4429"/>
                  </a:lnTo>
                  <a:lnTo>
                    <a:pt x="4075" y="4391"/>
                  </a:lnTo>
                  <a:lnTo>
                    <a:pt x="4055" y="4355"/>
                  </a:lnTo>
                  <a:lnTo>
                    <a:pt x="4035" y="4323"/>
                  </a:lnTo>
                  <a:lnTo>
                    <a:pt x="4011" y="4291"/>
                  </a:lnTo>
                  <a:lnTo>
                    <a:pt x="3985" y="4261"/>
                  </a:lnTo>
                  <a:lnTo>
                    <a:pt x="3955" y="4233"/>
                  </a:lnTo>
                  <a:lnTo>
                    <a:pt x="3925" y="4209"/>
                  </a:lnTo>
                  <a:lnTo>
                    <a:pt x="3891" y="4187"/>
                  </a:lnTo>
                  <a:lnTo>
                    <a:pt x="3855" y="4169"/>
                  </a:lnTo>
                  <a:lnTo>
                    <a:pt x="3819" y="4153"/>
                  </a:lnTo>
                  <a:lnTo>
                    <a:pt x="3781" y="4139"/>
                  </a:lnTo>
                  <a:lnTo>
                    <a:pt x="3741" y="4131"/>
                  </a:lnTo>
                  <a:lnTo>
                    <a:pt x="3699" y="4125"/>
                  </a:lnTo>
                  <a:lnTo>
                    <a:pt x="3657" y="4123"/>
                  </a:lnTo>
                  <a:lnTo>
                    <a:pt x="2119" y="4123"/>
                  </a:lnTo>
                  <a:lnTo>
                    <a:pt x="2119" y="4123"/>
                  </a:lnTo>
                  <a:lnTo>
                    <a:pt x="2073" y="4125"/>
                  </a:lnTo>
                  <a:lnTo>
                    <a:pt x="2029" y="4131"/>
                  </a:lnTo>
                  <a:lnTo>
                    <a:pt x="1985" y="4143"/>
                  </a:lnTo>
                  <a:lnTo>
                    <a:pt x="1943" y="4157"/>
                  </a:lnTo>
                  <a:lnTo>
                    <a:pt x="1903" y="4177"/>
                  </a:lnTo>
                  <a:lnTo>
                    <a:pt x="1865" y="4199"/>
                  </a:lnTo>
                  <a:lnTo>
                    <a:pt x="1829" y="4227"/>
                  </a:lnTo>
                  <a:lnTo>
                    <a:pt x="1795" y="4257"/>
                  </a:lnTo>
                  <a:lnTo>
                    <a:pt x="1162" y="4889"/>
                  </a:lnTo>
                  <a:lnTo>
                    <a:pt x="1162" y="4889"/>
                  </a:lnTo>
                  <a:lnTo>
                    <a:pt x="286" y="5765"/>
                  </a:lnTo>
                  <a:lnTo>
                    <a:pt x="286" y="286"/>
                  </a:lnTo>
                  <a:lnTo>
                    <a:pt x="6416" y="286"/>
                  </a:lnTo>
                  <a:lnTo>
                    <a:pt x="6416" y="6413"/>
                  </a:lnTo>
                  <a:lnTo>
                    <a:pt x="1941" y="6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59" name="Freeform 106"/>
            <p:cNvSpPr>
              <a:spLocks/>
            </p:cNvSpPr>
            <p:nvPr/>
          </p:nvSpPr>
          <p:spPr bwMode="auto">
            <a:xfrm>
              <a:off x="3313" y="1320"/>
              <a:ext cx="1856" cy="1856"/>
            </a:xfrm>
            <a:custGeom>
              <a:avLst/>
              <a:gdLst>
                <a:gd name="T0" fmla="*/ 1072 w 1856"/>
                <a:gd name="T1" fmla="*/ 0 h 1856"/>
                <a:gd name="T2" fmla="*/ 786 w 1856"/>
                <a:gd name="T3" fmla="*/ 0 h 1856"/>
                <a:gd name="T4" fmla="*/ 786 w 1856"/>
                <a:gd name="T5" fmla="*/ 784 h 1856"/>
                <a:gd name="T6" fmla="*/ 0 w 1856"/>
                <a:gd name="T7" fmla="*/ 784 h 1856"/>
                <a:gd name="T8" fmla="*/ 0 w 1856"/>
                <a:gd name="T9" fmla="*/ 1070 h 1856"/>
                <a:gd name="T10" fmla="*/ 786 w 1856"/>
                <a:gd name="T11" fmla="*/ 1070 h 1856"/>
                <a:gd name="T12" fmla="*/ 786 w 1856"/>
                <a:gd name="T13" fmla="*/ 1856 h 1856"/>
                <a:gd name="T14" fmla="*/ 1072 w 1856"/>
                <a:gd name="T15" fmla="*/ 1856 h 1856"/>
                <a:gd name="T16" fmla="*/ 1072 w 1856"/>
                <a:gd name="T17" fmla="*/ 1070 h 1856"/>
                <a:gd name="T18" fmla="*/ 1856 w 1856"/>
                <a:gd name="T19" fmla="*/ 1070 h 1856"/>
                <a:gd name="T20" fmla="*/ 1856 w 1856"/>
                <a:gd name="T21" fmla="*/ 784 h 1856"/>
                <a:gd name="T22" fmla="*/ 1072 w 1856"/>
                <a:gd name="T23" fmla="*/ 784 h 1856"/>
                <a:gd name="T24" fmla="*/ 1072 w 1856"/>
                <a:gd name="T25"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6" h="1856">
                  <a:moveTo>
                    <a:pt x="1072" y="0"/>
                  </a:moveTo>
                  <a:lnTo>
                    <a:pt x="786" y="0"/>
                  </a:lnTo>
                  <a:lnTo>
                    <a:pt x="786" y="784"/>
                  </a:lnTo>
                  <a:lnTo>
                    <a:pt x="0" y="784"/>
                  </a:lnTo>
                  <a:lnTo>
                    <a:pt x="0" y="1070"/>
                  </a:lnTo>
                  <a:lnTo>
                    <a:pt x="786" y="1070"/>
                  </a:lnTo>
                  <a:lnTo>
                    <a:pt x="786" y="1856"/>
                  </a:lnTo>
                  <a:lnTo>
                    <a:pt x="1072" y="1856"/>
                  </a:lnTo>
                  <a:lnTo>
                    <a:pt x="1072" y="1070"/>
                  </a:lnTo>
                  <a:lnTo>
                    <a:pt x="1856" y="1070"/>
                  </a:lnTo>
                  <a:lnTo>
                    <a:pt x="1856" y="784"/>
                  </a:lnTo>
                  <a:lnTo>
                    <a:pt x="1072" y="784"/>
                  </a:lnTo>
                  <a:lnTo>
                    <a:pt x="10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60" name="Group 187"/>
          <p:cNvGrpSpPr>
            <a:grpSpLocks noChangeAspect="1"/>
          </p:cNvGrpSpPr>
          <p:nvPr/>
        </p:nvGrpSpPr>
        <p:grpSpPr bwMode="auto">
          <a:xfrm>
            <a:off x="768836" y="4731107"/>
            <a:ext cx="977233" cy="948578"/>
            <a:chOff x="986" y="0"/>
            <a:chExt cx="6696" cy="6695"/>
          </a:xfrm>
          <a:solidFill>
            <a:schemeClr val="accent6">
              <a:lumMod val="50000"/>
            </a:schemeClr>
          </a:solidFill>
        </p:grpSpPr>
        <p:sp>
          <p:nvSpPr>
            <p:cNvPr id="61" name="Freeform 188"/>
            <p:cNvSpPr>
              <a:spLocks noEditPoints="1"/>
            </p:cNvSpPr>
            <p:nvPr/>
          </p:nvSpPr>
          <p:spPr bwMode="auto">
            <a:xfrm>
              <a:off x="986" y="0"/>
              <a:ext cx="6696" cy="6695"/>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62" name="Freeform 189"/>
            <p:cNvSpPr>
              <a:spLocks noEditPoints="1"/>
            </p:cNvSpPr>
            <p:nvPr/>
          </p:nvSpPr>
          <p:spPr bwMode="auto">
            <a:xfrm>
              <a:off x="3429" y="1416"/>
              <a:ext cx="1810" cy="2483"/>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sp>
        <p:nvSpPr>
          <p:cNvPr id="31" name="Rectangle 30"/>
          <p:cNvSpPr/>
          <p:nvPr/>
        </p:nvSpPr>
        <p:spPr>
          <a:xfrm>
            <a:off x="838200" y="393270"/>
            <a:ext cx="7012709"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19925" y="146935"/>
            <a:ext cx="7030984" cy="1325563"/>
          </a:xfrm>
        </p:spPr>
        <p:txBody>
          <a:bodyPr>
            <a:normAutofit/>
          </a:bodyPr>
          <a:lstStyle/>
          <a:p>
            <a:pPr algn="ctr"/>
            <a:r>
              <a:rPr lang="en-US" sz="3200" b="1" dirty="0">
                <a:solidFill>
                  <a:schemeClr val="bg1"/>
                </a:solidFill>
              </a:rPr>
              <a:t>Rationale for integrating FNHW</a:t>
            </a:r>
            <a:endParaRPr lang="en-IN" sz="3200" b="1" dirty="0">
              <a:solidFill>
                <a:schemeClr val="bg1"/>
              </a:solidFill>
            </a:endParaRPr>
          </a:p>
        </p:txBody>
      </p:sp>
    </p:spTree>
    <p:extLst>
      <p:ext uri="{BB962C8B-B14F-4D97-AF65-F5344CB8AC3E}">
        <p14:creationId xmlns:p14="http://schemas.microsoft.com/office/powerpoint/2010/main" val="1181651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9164" y="1507756"/>
            <a:ext cx="8296280" cy="4007349"/>
          </a:xfrm>
        </p:spPr>
        <p:style>
          <a:lnRef idx="0">
            <a:schemeClr val="accent1"/>
          </a:lnRef>
          <a:fillRef idx="3">
            <a:schemeClr val="accent1"/>
          </a:fillRef>
          <a:effectRef idx="3">
            <a:schemeClr val="accent1"/>
          </a:effectRef>
          <a:fontRef idx="minor">
            <a:schemeClr val="lt1"/>
          </a:fontRef>
        </p:style>
        <p:txBody>
          <a:bodyPr anchor="ctr">
            <a:noAutofit/>
          </a:bodyPr>
          <a:lstStyle/>
          <a:p>
            <a:r>
              <a:rPr lang="en-IN" sz="1600" dirty="0" smtClean="0"/>
              <a:t>Any </a:t>
            </a:r>
            <a:r>
              <a:rPr lang="en-IN" sz="1600" dirty="0"/>
              <a:t>enterprise related to </a:t>
            </a:r>
            <a:r>
              <a:rPr lang="en-IN" sz="1600" dirty="0" smtClean="0"/>
              <a:t>product or service within FNHW category such as Take Hone Rations, sanitary napkins, </a:t>
            </a:r>
            <a:r>
              <a:rPr lang="en-IN" sz="1600" dirty="0" err="1" smtClean="0"/>
              <a:t>nutri</a:t>
            </a:r>
            <a:r>
              <a:rPr lang="en-IN" sz="1600" dirty="0" smtClean="0"/>
              <a:t> mix, </a:t>
            </a:r>
            <a:r>
              <a:rPr lang="en-IN" sz="1600" dirty="0" err="1" smtClean="0"/>
              <a:t>etc</a:t>
            </a:r>
            <a:r>
              <a:rPr lang="en-IN" sz="1600" dirty="0" smtClean="0"/>
              <a:t> are to be promoted in the state.</a:t>
            </a:r>
            <a:endParaRPr lang="en-IN" sz="1600" dirty="0"/>
          </a:p>
          <a:p>
            <a:r>
              <a:rPr lang="en-IN" sz="1600" dirty="0"/>
              <a:t>The demand/requirement of the product/service must emerge from and contribute to the  health and nutrition situation of the respective geography</a:t>
            </a:r>
          </a:p>
          <a:p>
            <a:r>
              <a:rPr lang="en-IN" sz="1600" dirty="0"/>
              <a:t>The enterprises must be led either by individual SHG women or by community institutions under the SRLM umbrella</a:t>
            </a:r>
          </a:p>
          <a:p>
            <a:r>
              <a:rPr lang="en-US" sz="1600" dirty="0"/>
              <a:t>The enterprise initiative should be in collaboration with the </a:t>
            </a:r>
            <a:r>
              <a:rPr lang="en-US" sz="1600" dirty="0" smtClean="0"/>
              <a:t>Farm and Non Farm vertical </a:t>
            </a:r>
            <a:r>
              <a:rPr lang="en-US" sz="1600" dirty="0"/>
              <a:t>that has issued an advisory to support enterprises – link below</a:t>
            </a:r>
          </a:p>
          <a:p>
            <a:pPr>
              <a:defRPr/>
            </a:pPr>
            <a:r>
              <a:rPr lang="en-US" sz="1600" dirty="0"/>
              <a:t>Efforts should be for promoting more remunerative models (focus on generating demand, creating awareness for usage of the product along with income generation) for better nutrition and health outcomes, of FNHW enterprises </a:t>
            </a:r>
            <a:endParaRPr lang="en-IN" sz="1600" dirty="0"/>
          </a:p>
          <a:p>
            <a:pPr>
              <a:defRPr/>
            </a:pPr>
            <a:r>
              <a:rPr lang="en-IN" sz="1600" dirty="0" smtClean="0"/>
              <a:t>Issue </a:t>
            </a:r>
            <a:r>
              <a:rPr lang="en-IN" sz="1600" dirty="0"/>
              <a:t>necessary circulars, guidance and communication to facilitate establishment and operationalization of FNHW enterprises</a:t>
            </a:r>
            <a:endParaRPr lang="en-IN" sz="1600"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TextBox 5"/>
          <p:cNvSpPr txBox="1"/>
          <p:nvPr/>
        </p:nvSpPr>
        <p:spPr>
          <a:xfrm>
            <a:off x="838200" y="5968512"/>
            <a:ext cx="9942295" cy="338554"/>
          </a:xfrm>
          <a:prstGeom prst="rect">
            <a:avLst/>
          </a:prstGeom>
          <a:noFill/>
        </p:spPr>
        <p:txBody>
          <a:bodyPr wrap="square" rtlCol="0">
            <a:spAutoFit/>
          </a:bodyPr>
          <a:lstStyle/>
          <a:p>
            <a:r>
              <a:rPr lang="en-US" sz="1600" dirty="0">
                <a:hlinkClick r:id="rId2"/>
              </a:rPr>
              <a:t>https://</a:t>
            </a:r>
            <a:r>
              <a:rPr lang="en-US" sz="1600" dirty="0" smtClean="0">
                <a:hlinkClick r:id="rId2"/>
              </a:rPr>
              <a:t>aajeevika.gov.in/sites/default/files/Advisory%20on%20supporting%20Enterprises.pdf</a:t>
            </a:r>
            <a:endParaRPr lang="en-US" sz="1600" dirty="0"/>
          </a:p>
        </p:txBody>
      </p:sp>
      <p:grpSp>
        <p:nvGrpSpPr>
          <p:cNvPr id="7" name="Group 6"/>
          <p:cNvGrpSpPr/>
          <p:nvPr/>
        </p:nvGrpSpPr>
        <p:grpSpPr>
          <a:xfrm rot="16200000">
            <a:off x="864862" y="2337057"/>
            <a:ext cx="1674568" cy="1499291"/>
            <a:chOff x="2267057" y="1714542"/>
            <a:chExt cx="1915862" cy="1715329"/>
          </a:xfrm>
          <a:solidFill>
            <a:srgbClr val="002060"/>
          </a:solidFill>
        </p:grpSpPr>
        <p:grpSp>
          <p:nvGrpSpPr>
            <p:cNvPr id="8" name="Group 7"/>
            <p:cNvGrpSpPr/>
            <p:nvPr/>
          </p:nvGrpSpPr>
          <p:grpSpPr>
            <a:xfrm>
              <a:off x="2267057" y="1714542"/>
              <a:ext cx="1843191" cy="1681736"/>
              <a:chOff x="2267057" y="1714542"/>
              <a:chExt cx="1843191" cy="1681736"/>
            </a:xfrm>
            <a:grpFill/>
          </p:grpSpPr>
          <p:sp>
            <p:nvSpPr>
              <p:cNvPr id="10" name="Freeform 7"/>
              <p:cNvSpPr>
                <a:spLocks/>
              </p:cNvSpPr>
              <p:nvPr/>
            </p:nvSpPr>
            <p:spPr bwMode="auto">
              <a:xfrm>
                <a:off x="2267057" y="1714542"/>
                <a:ext cx="1843191" cy="1681736"/>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sp>
            <p:nvSpPr>
              <p:cNvPr id="11" name="Freeform 8"/>
              <p:cNvSpPr>
                <a:spLocks/>
              </p:cNvSpPr>
              <p:nvPr/>
            </p:nvSpPr>
            <p:spPr bwMode="auto">
              <a:xfrm>
                <a:off x="2428169" y="1874968"/>
                <a:ext cx="1520967" cy="1521309"/>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9" name="Freeform 14"/>
            <p:cNvSpPr>
              <a:spLocks/>
            </p:cNvSpPr>
            <p:nvPr/>
          </p:nvSpPr>
          <p:spPr bwMode="auto">
            <a:xfrm>
              <a:off x="4006724" y="3215969"/>
              <a:ext cx="176195" cy="213902"/>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smtClean="0">
                <a:ln>
                  <a:noFill/>
                </a:ln>
                <a:solidFill>
                  <a:srgbClr val="000000"/>
                </a:solidFill>
                <a:effectLst/>
                <a:uLnTx/>
                <a:uFillTx/>
                <a:latin typeface="Arial"/>
              </a:endParaRPr>
            </a:p>
          </p:txBody>
        </p:sp>
      </p:grpSp>
      <p:sp>
        <p:nvSpPr>
          <p:cNvPr id="12" name="Freeform 73"/>
          <p:cNvSpPr>
            <a:spLocks noChangeAspect="1" noEditPoints="1"/>
          </p:cNvSpPr>
          <p:nvPr/>
        </p:nvSpPr>
        <p:spPr bwMode="auto">
          <a:xfrm>
            <a:off x="1953737" y="3379716"/>
            <a:ext cx="354219" cy="354166"/>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1"/>
          </a:solidFill>
          <a:ln>
            <a:solidFill>
              <a:srgbClr val="002060"/>
            </a:solidFill>
          </a:ln>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000000"/>
              </a:solidFill>
              <a:effectLst/>
              <a:uLnTx/>
              <a:uFillTx/>
              <a:latin typeface="Arial"/>
            </a:endParaRPr>
          </a:p>
        </p:txBody>
      </p:sp>
      <p:sp>
        <p:nvSpPr>
          <p:cNvPr id="13" name="TextBox 12"/>
          <p:cNvSpPr txBox="1"/>
          <p:nvPr/>
        </p:nvSpPr>
        <p:spPr>
          <a:xfrm>
            <a:off x="1113569" y="2544692"/>
            <a:ext cx="1308859" cy="629319"/>
          </a:xfrm>
          <a:prstGeom prst="rect">
            <a:avLst/>
          </a:prstGeom>
          <a:noFill/>
        </p:spPr>
        <p:txBody>
          <a:bodyPr wrap="square" lIns="0" tIns="0" rIns="78191" bIns="0" rtlCol="0">
            <a:noAutofit/>
          </a:bodyPr>
          <a:lstStyle/>
          <a:p>
            <a:pPr defTabSz="682749" eaLnBrk="0" hangingPunct="0">
              <a:spcAft>
                <a:spcPts val="171"/>
              </a:spcAft>
              <a:defRPr/>
            </a:pPr>
            <a:r>
              <a:rPr lang="en-US" sz="1400" b="1" dirty="0" smtClean="0"/>
              <a:t>FNHW Enterprise</a:t>
            </a:r>
            <a:endParaRPr lang="en-GB" sz="1400" b="1" kern="0" dirty="0">
              <a:solidFill>
                <a:srgbClr val="000000"/>
              </a:solidFill>
              <a:latin typeface="Arial"/>
              <a:cs typeface="Arial" charset="0"/>
            </a:endParaRPr>
          </a:p>
        </p:txBody>
      </p:sp>
      <p:sp>
        <p:nvSpPr>
          <p:cNvPr id="14" name="Rectangle 13"/>
          <p:cNvSpPr/>
          <p:nvPr/>
        </p:nvSpPr>
        <p:spPr>
          <a:xfrm>
            <a:off x="838200" y="365126"/>
            <a:ext cx="59817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952500" y="365126"/>
            <a:ext cx="10401300" cy="932090"/>
          </a:xfrm>
        </p:spPr>
        <p:txBody>
          <a:bodyPr>
            <a:noAutofit/>
          </a:bodyPr>
          <a:lstStyle/>
          <a:p>
            <a:r>
              <a:rPr lang="en-US" sz="3200" b="1" dirty="0">
                <a:solidFill>
                  <a:schemeClr val="bg1"/>
                </a:solidFill>
              </a:rPr>
              <a:t/>
            </a:r>
            <a:br>
              <a:rPr lang="en-US" sz="3200" b="1" dirty="0">
                <a:solidFill>
                  <a:schemeClr val="bg1"/>
                </a:solidFill>
              </a:rPr>
            </a:br>
            <a:r>
              <a:rPr lang="en-US" sz="2900" b="1" dirty="0">
                <a:solidFill>
                  <a:prstClr val="white"/>
                </a:solidFill>
                <a:latin typeface="Georgia"/>
                <a:ea typeface="Calibri" pitchFamily="34" charset="0"/>
                <a:cs typeface="Calibri" pitchFamily="34" charset="0"/>
              </a:rPr>
              <a:t>Pillar 4 - FNHW Enterprise</a:t>
            </a:r>
            <a:br>
              <a:rPr lang="en-US" sz="2900" b="1" dirty="0">
                <a:solidFill>
                  <a:prstClr val="white"/>
                </a:solidFill>
                <a:latin typeface="Georgia"/>
                <a:ea typeface="Calibri" pitchFamily="34" charset="0"/>
                <a:cs typeface="Calibri" pitchFamily="34" charset="0"/>
              </a:rPr>
            </a:b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2771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1975" y="6242447"/>
            <a:ext cx="12192000" cy="615553"/>
          </a:xfrm>
          <a:prstGeom prst="rect">
            <a:avLst/>
          </a:prstGeom>
          <a:noFill/>
        </p:spPr>
        <p:txBody>
          <a:bodyPr wrap="square" rtlCol="0">
            <a:spAutoFit/>
          </a:bodyPr>
          <a:lstStyle/>
          <a:p>
            <a:r>
              <a:rPr lang="en-US" b="1" dirty="0"/>
              <a:t>FL vertical has issued an advisory to support enterprises – </a:t>
            </a:r>
            <a:r>
              <a:rPr lang="en-US" sz="1600" dirty="0" smtClean="0">
                <a:hlinkClick r:id="rId2"/>
              </a:rPr>
              <a:t>https</a:t>
            </a:r>
            <a:r>
              <a:rPr lang="en-US" sz="1600" dirty="0">
                <a:hlinkClick r:id="rId2"/>
              </a:rPr>
              <a:t>://</a:t>
            </a:r>
            <a:r>
              <a:rPr lang="en-US" sz="1600" dirty="0" smtClean="0">
                <a:hlinkClick r:id="rId2"/>
              </a:rPr>
              <a:t>aajeevika.gov.in/sites/default/files/Advisory%20on%20supporting%20Enterprises.pdf</a:t>
            </a:r>
            <a:endParaRPr lang="en-US" sz="1600" dirty="0"/>
          </a:p>
        </p:txBody>
      </p:sp>
      <p:sp>
        <p:nvSpPr>
          <p:cNvPr id="15" name="Rectangle 14"/>
          <p:cNvSpPr/>
          <p:nvPr/>
        </p:nvSpPr>
        <p:spPr>
          <a:xfrm>
            <a:off x="1123948" y="2587081"/>
            <a:ext cx="10321638" cy="3416320"/>
          </a:xfrm>
          <a:prstGeom prst="rect">
            <a:avLst/>
          </a:prstGeom>
          <a:solidFill>
            <a:schemeClr val="accent1">
              <a:lumMod val="20000"/>
              <a:lumOff val="80000"/>
            </a:schemeClr>
          </a:solidFill>
        </p:spPr>
        <p:txBody>
          <a:bodyPr wrap="square">
            <a:spAutoFit/>
          </a:bodyPr>
          <a:lstStyle/>
          <a:p>
            <a:pPr marL="285750" lvl="0" indent="-285750" algn="just">
              <a:lnSpc>
                <a:spcPct val="150000"/>
              </a:lnSpc>
              <a:buFont typeface="Arial" panose="020B0604020202020204" pitchFamily="34" charset="0"/>
              <a:buChar char="•"/>
            </a:pPr>
            <a:r>
              <a:rPr lang="en-US" dirty="0" smtClean="0"/>
              <a:t>Identify geographies based on existing enterprise initiatives and interest at district / block level</a:t>
            </a:r>
          </a:p>
          <a:p>
            <a:pPr marL="285750" lvl="0" indent="-285750" algn="just">
              <a:lnSpc>
                <a:spcPct val="150000"/>
              </a:lnSpc>
              <a:buFont typeface="Arial" panose="020B0604020202020204" pitchFamily="34" charset="0"/>
              <a:buChar char="•"/>
            </a:pPr>
            <a:r>
              <a:rPr lang="en-US" dirty="0" smtClean="0"/>
              <a:t>Coordinate </a:t>
            </a:r>
            <a:r>
              <a:rPr lang="en-US" dirty="0"/>
              <a:t>with </a:t>
            </a:r>
            <a:r>
              <a:rPr lang="en-US" dirty="0" smtClean="0"/>
              <a:t>Farm/Non-Farm </a:t>
            </a:r>
            <a:r>
              <a:rPr lang="en-US" dirty="0"/>
              <a:t>vertical </a:t>
            </a:r>
            <a:r>
              <a:rPr lang="en-US" dirty="0" smtClean="0"/>
              <a:t>to prioritize establishment of such enterprises </a:t>
            </a:r>
          </a:p>
          <a:p>
            <a:pPr marL="285750" lvl="0" indent="-285750" algn="just">
              <a:lnSpc>
                <a:spcPct val="150000"/>
              </a:lnSpc>
              <a:buFont typeface="Arial" panose="020B0604020202020204" pitchFamily="34" charset="0"/>
              <a:buChar char="•"/>
            </a:pPr>
            <a:r>
              <a:rPr lang="en-IN" dirty="0" smtClean="0"/>
              <a:t>Identify need for kind of circulars/guidance/communication required </a:t>
            </a:r>
            <a:r>
              <a:rPr lang="en-IN" dirty="0"/>
              <a:t>to </a:t>
            </a:r>
            <a:r>
              <a:rPr lang="en-IN" dirty="0" smtClean="0"/>
              <a:t>facilitate their </a:t>
            </a:r>
            <a:r>
              <a:rPr lang="en-IN" dirty="0"/>
              <a:t>establishment and operationalization </a:t>
            </a:r>
            <a:endParaRPr lang="en-IN" dirty="0">
              <a:solidFill>
                <a:schemeClr val="accent2">
                  <a:lumMod val="75000"/>
                </a:schemeClr>
              </a:solidFill>
            </a:endParaRPr>
          </a:p>
          <a:p>
            <a:pPr marL="285750" lvl="0" indent="-285750" algn="just">
              <a:lnSpc>
                <a:spcPct val="150000"/>
              </a:lnSpc>
              <a:buFont typeface="Arial" panose="020B0604020202020204" pitchFamily="34" charset="0"/>
              <a:buChar char="•"/>
            </a:pPr>
            <a:r>
              <a:rPr lang="en-US" dirty="0" smtClean="0"/>
              <a:t>Develop strategies for promoting consumption of FNHW products, to share with district / block.</a:t>
            </a:r>
          </a:p>
          <a:p>
            <a:pPr marL="285750" lvl="0" indent="-285750" algn="just">
              <a:lnSpc>
                <a:spcPct val="150000"/>
              </a:lnSpc>
              <a:buFont typeface="Arial" panose="020B0604020202020204" pitchFamily="34" charset="0"/>
              <a:buChar char="•"/>
            </a:pPr>
            <a:r>
              <a:rPr lang="en-US" dirty="0" smtClean="0"/>
              <a:t>Develop convergence mechanisms with other verticals for enterprises for district and block levels</a:t>
            </a:r>
          </a:p>
          <a:p>
            <a:pPr marL="285750" lvl="0" indent="-285750" algn="just">
              <a:lnSpc>
                <a:spcPct val="150000"/>
              </a:lnSpc>
              <a:buFont typeface="Arial" panose="020B0604020202020204" pitchFamily="34" charset="0"/>
              <a:buChar char="•"/>
            </a:pPr>
            <a:r>
              <a:rPr lang="en-US" dirty="0" smtClean="0"/>
              <a:t>Efforts </a:t>
            </a:r>
            <a:r>
              <a:rPr lang="en-US" dirty="0"/>
              <a:t>should be for promoting more remunerative models (focus on generating demand, creating awareness for usage of the product along with income generation</a:t>
            </a:r>
            <a:r>
              <a:rPr lang="en-US" dirty="0" smtClean="0"/>
              <a:t>)</a:t>
            </a:r>
            <a:endParaRPr lang="en-IN" dirty="0"/>
          </a:p>
        </p:txBody>
      </p:sp>
      <p:sp>
        <p:nvSpPr>
          <p:cNvPr id="17" name="Rectangle 16"/>
          <p:cNvSpPr/>
          <p:nvPr/>
        </p:nvSpPr>
        <p:spPr>
          <a:xfrm>
            <a:off x="1123949" y="2248880"/>
            <a:ext cx="10321637" cy="369332"/>
          </a:xfrm>
          <a:prstGeom prst="rect">
            <a:avLst/>
          </a:prstGeom>
          <a:solidFill>
            <a:schemeClr val="tx2">
              <a:lumMod val="50000"/>
            </a:schemeClr>
          </a:solidFill>
        </p:spPr>
        <p:txBody>
          <a:bodyPr wrap="square">
            <a:spAutoFit/>
          </a:bodyPr>
          <a:lstStyle/>
          <a:p>
            <a:r>
              <a:rPr lang="en-US" b="1" dirty="0" smtClean="0">
                <a:solidFill>
                  <a:schemeClr val="bg1"/>
                </a:solidFill>
              </a:rPr>
              <a:t>Role of State Nodal Managers</a:t>
            </a:r>
            <a:endParaRPr lang="en-IN" b="1" dirty="0">
              <a:solidFill>
                <a:schemeClr val="bg1"/>
              </a:solidFill>
            </a:endParaRPr>
          </a:p>
        </p:txBody>
      </p:sp>
      <p:sp>
        <p:nvSpPr>
          <p:cNvPr id="3" name="Rectangle 2"/>
          <p:cNvSpPr/>
          <p:nvPr/>
        </p:nvSpPr>
        <p:spPr>
          <a:xfrm>
            <a:off x="992331" y="1347987"/>
            <a:ext cx="10584872" cy="707886"/>
          </a:xfrm>
          <a:prstGeom prst="rect">
            <a:avLst/>
          </a:prstGeom>
        </p:spPr>
        <p:txBody>
          <a:bodyPr wrap="square">
            <a:spAutoFit/>
          </a:bodyPr>
          <a:lstStyle/>
          <a:p>
            <a:pPr algn="just"/>
            <a:r>
              <a:rPr lang="en-US" sz="2000" dirty="0"/>
              <a:t>Encourage and support establishment of FNHW </a:t>
            </a:r>
            <a:r>
              <a:rPr lang="en-US" sz="2000" dirty="0" smtClean="0"/>
              <a:t>enterprises </a:t>
            </a:r>
            <a:r>
              <a:rPr lang="en-US" sz="2000" dirty="0"/>
              <a:t>managed by </a:t>
            </a:r>
            <a:r>
              <a:rPr lang="en-US" sz="2000" dirty="0" smtClean="0"/>
              <a:t>SHGs (individual/collectives) such as </a:t>
            </a:r>
            <a:r>
              <a:rPr lang="en-IN" sz="2000" dirty="0"/>
              <a:t>Take </a:t>
            </a:r>
            <a:r>
              <a:rPr lang="en-IN" sz="2000" dirty="0" smtClean="0"/>
              <a:t>Home </a:t>
            </a:r>
            <a:r>
              <a:rPr lang="en-IN" sz="2000" dirty="0"/>
              <a:t>Rations, sanitary </a:t>
            </a:r>
            <a:r>
              <a:rPr lang="en-IN" sz="2000" dirty="0" smtClean="0"/>
              <a:t>napkins and </a:t>
            </a:r>
            <a:r>
              <a:rPr lang="en-IN" sz="2000" dirty="0" err="1" smtClean="0"/>
              <a:t>nutri</a:t>
            </a:r>
            <a:r>
              <a:rPr lang="en-IN" sz="2000" dirty="0" smtClean="0"/>
              <a:t>-mix etc. </a:t>
            </a:r>
            <a:endParaRPr lang="en-US" sz="2000" dirty="0"/>
          </a:p>
        </p:txBody>
      </p:sp>
      <p:sp>
        <p:nvSpPr>
          <p:cNvPr id="7" name="Rectangle 6"/>
          <p:cNvSpPr/>
          <p:nvPr/>
        </p:nvSpPr>
        <p:spPr>
          <a:xfrm>
            <a:off x="838200" y="393270"/>
            <a:ext cx="917257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198" y="476540"/>
            <a:ext cx="9172577" cy="632401"/>
          </a:xfrm>
        </p:spPr>
        <p:txBody>
          <a:bodyPr>
            <a:noAutofit/>
          </a:bodyPr>
          <a:lstStyle/>
          <a:p>
            <a:pPr algn="ctr"/>
            <a:r>
              <a:rPr lang="en-US" sz="2900" b="1" dirty="0">
                <a:solidFill>
                  <a:prstClr val="white"/>
                </a:solidFill>
                <a:latin typeface="Georgia"/>
                <a:ea typeface="Calibri" pitchFamily="34" charset="0"/>
                <a:cs typeface="Calibri" pitchFamily="34" charset="0"/>
              </a:rPr>
              <a:t>Facilitate promotion of FNHW enterprises </a:t>
            </a:r>
          </a:p>
        </p:txBody>
      </p:sp>
    </p:spTree>
    <p:extLst>
      <p:ext uri="{BB962C8B-B14F-4D97-AF65-F5344CB8AC3E}">
        <p14:creationId xmlns:p14="http://schemas.microsoft.com/office/powerpoint/2010/main" val="2791957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8"/>
          <p:cNvSpPr>
            <a:spLocks noChangeArrowheads="1"/>
          </p:cNvSpPr>
          <p:nvPr/>
        </p:nvSpPr>
        <p:spPr bwMode="auto">
          <a:xfrm>
            <a:off x="913361" y="5923727"/>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altLang="en-US" b="0" i="0" u="none" strike="noStrike" cap="none" normalizeH="0" baseline="0" dirty="0">
              <a:ln>
                <a:noFill/>
              </a:ln>
              <a:solidFill>
                <a:schemeClr val="tx1"/>
              </a:solidFill>
              <a:effectLst/>
            </a:endParaRPr>
          </a:p>
        </p:txBody>
      </p:sp>
      <p:sp>
        <p:nvSpPr>
          <p:cNvPr id="17" name="Title 3">
            <a:extLst>
              <a:ext uri="{FF2B5EF4-FFF2-40B4-BE49-F238E27FC236}">
                <a16:creationId xmlns:a16="http://schemas.microsoft.com/office/drawing/2014/main" id="{71BBC1CC-5388-48C6-AB90-05D002D2F484}"/>
              </a:ext>
            </a:extLst>
          </p:cNvPr>
          <p:cNvSpPr txBox="1">
            <a:spLocks/>
          </p:cNvSpPr>
          <p:nvPr/>
        </p:nvSpPr>
        <p:spPr>
          <a:xfrm>
            <a:off x="0" y="469461"/>
            <a:ext cx="1219200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p>
        </p:txBody>
      </p:sp>
      <p:graphicFrame>
        <p:nvGraphicFramePr>
          <p:cNvPr id="3" name="Diagram 2"/>
          <p:cNvGraphicFramePr/>
          <p:nvPr>
            <p:extLst/>
          </p:nvPr>
        </p:nvGraphicFramePr>
        <p:xfrm>
          <a:off x="498565" y="1390259"/>
          <a:ext cx="11194869" cy="546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941071" y="6508240"/>
            <a:ext cx="10806545" cy="338554"/>
          </a:xfrm>
          <a:prstGeom prst="rect">
            <a:avLst/>
          </a:prstGeom>
          <a:solidFill>
            <a:schemeClr val="accent1">
              <a:lumMod val="20000"/>
              <a:lumOff val="80000"/>
            </a:schemeClr>
          </a:solidFill>
        </p:spPr>
        <p:txBody>
          <a:bodyPr wrap="square" rtlCol="0">
            <a:spAutoFit/>
          </a:bodyPr>
          <a:lstStyle/>
          <a:p>
            <a:r>
              <a:rPr lang="en-US" sz="1600" b="1" dirty="0"/>
              <a:t>Note: The above implementation structure is suggestive. States may modify this as per their State FNHW Operational Strategy. </a:t>
            </a:r>
            <a:endParaRPr lang="en-IN" sz="1600" b="1" dirty="0"/>
          </a:p>
        </p:txBody>
      </p:sp>
      <p:sp>
        <p:nvSpPr>
          <p:cNvPr id="7" name="Rectangle 6"/>
          <p:cNvSpPr/>
          <p:nvPr/>
        </p:nvSpPr>
        <p:spPr>
          <a:xfrm>
            <a:off x="838200" y="373577"/>
            <a:ext cx="8658497" cy="90658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endParaRPr lang="en-IN" dirty="0"/>
          </a:p>
        </p:txBody>
      </p:sp>
      <p:sp>
        <p:nvSpPr>
          <p:cNvPr id="8" name="Title 3">
            <a:extLst>
              <a:ext uri="{FF2B5EF4-FFF2-40B4-BE49-F238E27FC236}">
                <a16:creationId xmlns:a16="http://schemas.microsoft.com/office/drawing/2014/main" id="{71BBC1CC-5388-48C6-AB90-05D002D2F484}"/>
              </a:ext>
            </a:extLst>
          </p:cNvPr>
          <p:cNvSpPr txBox="1">
            <a:spLocks/>
          </p:cNvSpPr>
          <p:nvPr/>
        </p:nvSpPr>
        <p:spPr>
          <a:xfrm>
            <a:off x="838200" y="420660"/>
            <a:ext cx="11122891" cy="662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900" b="1" dirty="0">
                <a:solidFill>
                  <a:prstClr val="white"/>
                </a:solidFill>
                <a:latin typeface="Georgia"/>
                <a:ea typeface="Calibri" pitchFamily="34" charset="0"/>
                <a:cs typeface="Calibri" pitchFamily="34" charset="0"/>
              </a:rPr>
              <a:t>Implementation Structure across Levels </a:t>
            </a:r>
            <a:r>
              <a:rPr lang="en-US" sz="2900" b="1" dirty="0" smtClean="0">
                <a:solidFill>
                  <a:prstClr val="white"/>
                </a:solidFill>
                <a:latin typeface="Georgia"/>
                <a:ea typeface="Calibri" pitchFamily="34" charset="0"/>
                <a:cs typeface="Calibri" pitchFamily="34" charset="0"/>
              </a:rPr>
              <a:t>for Operationalization </a:t>
            </a:r>
            <a:r>
              <a:rPr lang="en-US" sz="2900" b="1" dirty="0">
                <a:solidFill>
                  <a:prstClr val="white"/>
                </a:solidFill>
                <a:latin typeface="Georgia"/>
                <a:ea typeface="Calibri" pitchFamily="34" charset="0"/>
                <a:cs typeface="Calibri" pitchFamily="34" charset="0"/>
              </a:rPr>
              <a:t>of </a:t>
            </a:r>
            <a:r>
              <a:rPr lang="en-US" sz="2900" b="1" dirty="0" smtClean="0">
                <a:solidFill>
                  <a:prstClr val="white"/>
                </a:solidFill>
                <a:latin typeface="Georgia"/>
                <a:ea typeface="Calibri" pitchFamily="34" charset="0"/>
                <a:cs typeface="Calibri" pitchFamily="34" charset="0"/>
              </a:rPr>
              <a:t>FNHW</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3163836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Content Placeholder 2"/>
          <p:cNvSpPr>
            <a:spLocks noGrp="1"/>
          </p:cNvSpPr>
          <p:nvPr>
            <p:ph idx="1"/>
          </p:nvPr>
        </p:nvSpPr>
        <p:spPr>
          <a:xfrm>
            <a:off x="2293894" y="1505335"/>
            <a:ext cx="9428206" cy="5135610"/>
          </a:xfrm>
          <a:solidFill>
            <a:schemeClr val="accent4">
              <a:lumMod val="20000"/>
              <a:lumOff val="80000"/>
            </a:schemeClr>
          </a:solidFill>
          <a:ln>
            <a:solidFill>
              <a:schemeClr val="tx1">
                <a:lumMod val="95000"/>
                <a:lumOff val="5000"/>
              </a:schemeClr>
            </a:solidFill>
          </a:ln>
        </p:spPr>
        <p:style>
          <a:lnRef idx="1">
            <a:schemeClr val="accent4"/>
          </a:lnRef>
          <a:fillRef idx="2">
            <a:schemeClr val="accent4"/>
          </a:fillRef>
          <a:effectRef idx="1">
            <a:schemeClr val="accent4"/>
          </a:effectRef>
          <a:fontRef idx="minor">
            <a:schemeClr val="dk1"/>
          </a:fontRef>
        </p:style>
        <p:txBody>
          <a:bodyPr>
            <a:noAutofit/>
          </a:bodyPr>
          <a:lstStyle/>
          <a:p>
            <a:pPr lvl="0" algn="just">
              <a:lnSpc>
                <a:spcPct val="150000"/>
              </a:lnSpc>
            </a:pPr>
            <a:r>
              <a:rPr lang="en-IN" sz="1600" dirty="0"/>
              <a:t>Coordinate with </a:t>
            </a:r>
            <a:r>
              <a:rPr lang="en-IN" sz="1600" dirty="0" smtClean="0"/>
              <a:t>NMMU </a:t>
            </a:r>
            <a:r>
              <a:rPr lang="en-IN" sz="1600" dirty="0"/>
              <a:t>for FNHW related information, guidance and other </a:t>
            </a:r>
            <a:r>
              <a:rPr lang="en-IN" sz="1600" dirty="0" smtClean="0"/>
              <a:t>requirements. Keep track of all advisories and other FNHW related policy documents and take action accordingly</a:t>
            </a:r>
            <a:endParaRPr lang="en-IN" sz="1600" dirty="0"/>
          </a:p>
          <a:p>
            <a:pPr algn="just"/>
            <a:r>
              <a:rPr lang="en-IN" sz="1600" dirty="0" smtClean="0"/>
              <a:t>Report to NMMU on FNHW progress as per prescribed reporting system </a:t>
            </a:r>
          </a:p>
          <a:p>
            <a:pPr lvl="0" algn="just"/>
            <a:r>
              <a:rPr lang="en-IN" sz="1600" dirty="0" smtClean="0"/>
              <a:t>Develop State Annual Action Plans for FNHW interventions </a:t>
            </a:r>
          </a:p>
          <a:p>
            <a:pPr algn="just"/>
            <a:r>
              <a:rPr lang="en-IN" sz="1600" dirty="0"/>
              <a:t>Coordinate </a:t>
            </a:r>
            <a:r>
              <a:rPr lang="en-IN" sz="1600" dirty="0" smtClean="0"/>
              <a:t>at the State level with other </a:t>
            </a:r>
            <a:r>
              <a:rPr lang="en-IN" sz="1600" dirty="0"/>
              <a:t>line </a:t>
            </a:r>
            <a:r>
              <a:rPr lang="en-IN" sz="1600" dirty="0" smtClean="0"/>
              <a:t>departments and SRLM verticals</a:t>
            </a:r>
            <a:endParaRPr lang="en-IN" sz="1600" dirty="0"/>
          </a:p>
          <a:p>
            <a:pPr lvl="0" algn="just"/>
            <a:r>
              <a:rPr lang="en-IN" sz="1600" dirty="0" smtClean="0"/>
              <a:t>Support District Mission Management Unit (DMMU) in FNHW implementation </a:t>
            </a:r>
          </a:p>
          <a:p>
            <a:pPr lvl="1" algn="just"/>
            <a:r>
              <a:rPr lang="en-IN" sz="1600" dirty="0" smtClean="0"/>
              <a:t>Release of necessary guidance and circulars to guide district and block level officials</a:t>
            </a:r>
          </a:p>
          <a:p>
            <a:pPr lvl="1" algn="just"/>
            <a:r>
              <a:rPr lang="en-IN" sz="1600" dirty="0" smtClean="0"/>
              <a:t>Organize trainings for downward chain of staff (district level staff and resource persons)</a:t>
            </a:r>
          </a:p>
          <a:p>
            <a:pPr algn="just"/>
            <a:r>
              <a:rPr lang="en-US" sz="1600" dirty="0" smtClean="0"/>
              <a:t>Undertake monitoring visits to districts and blocks</a:t>
            </a:r>
          </a:p>
          <a:p>
            <a:pPr algn="just"/>
            <a:r>
              <a:rPr lang="en-US" sz="1600" dirty="0" smtClean="0"/>
              <a:t>Manage state FNHW budget and expenditure</a:t>
            </a:r>
          </a:p>
          <a:p>
            <a:pPr algn="just"/>
            <a:r>
              <a:rPr lang="en-US" sz="1600" dirty="0" smtClean="0"/>
              <a:t>Document learnings and best practices</a:t>
            </a:r>
            <a:endParaRPr lang="en-IN" sz="1600" dirty="0" smtClean="0"/>
          </a:p>
          <a:p>
            <a:pPr algn="just"/>
            <a:r>
              <a:rPr lang="en-IN" sz="1600" dirty="0" smtClean="0"/>
              <a:t>Review </a:t>
            </a:r>
            <a:r>
              <a:rPr lang="en-IN" sz="1600" dirty="0"/>
              <a:t>FNHW implementation </a:t>
            </a:r>
            <a:r>
              <a:rPr lang="en-IN" sz="1600" dirty="0" smtClean="0"/>
              <a:t>of districts and blocks </a:t>
            </a:r>
            <a:r>
              <a:rPr lang="en-IN" sz="1600" dirty="0"/>
              <a:t>and support </a:t>
            </a:r>
            <a:r>
              <a:rPr lang="en-IN" sz="1600" dirty="0" smtClean="0"/>
              <a:t>them in establishing review mechanisms</a:t>
            </a:r>
            <a:endParaRPr lang="en-IN" sz="1600" dirty="0"/>
          </a:p>
          <a:p>
            <a:pPr lvl="0" algn="just"/>
            <a:r>
              <a:rPr lang="en-US" sz="1600" dirty="0" smtClean="0"/>
              <a:t>Support and coordinate for establishment of FNHW enterprises in convergence with Farm Livelihood vertical in identified geographies</a:t>
            </a:r>
            <a:endParaRPr lang="en-IN" sz="1600" dirty="0"/>
          </a:p>
        </p:txBody>
      </p:sp>
      <p:sp>
        <p:nvSpPr>
          <p:cNvPr id="7" name="Up Arrow 6"/>
          <p:cNvSpPr/>
          <p:nvPr/>
        </p:nvSpPr>
        <p:spPr>
          <a:xfrm>
            <a:off x="608024" y="1587892"/>
            <a:ext cx="1406173" cy="99467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b="1" dirty="0" smtClean="0"/>
              <a:t>National level support</a:t>
            </a:r>
            <a:endParaRPr lang="en-US" sz="1000" b="1" dirty="0"/>
          </a:p>
        </p:txBody>
      </p:sp>
      <p:sp>
        <p:nvSpPr>
          <p:cNvPr id="8" name="Down Arrow 7"/>
          <p:cNvSpPr/>
          <p:nvPr/>
        </p:nvSpPr>
        <p:spPr>
          <a:xfrm>
            <a:off x="608024" y="5309516"/>
            <a:ext cx="1455694" cy="114995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100" b="1" dirty="0" smtClean="0"/>
          </a:p>
          <a:p>
            <a:pPr algn="ctr"/>
            <a:r>
              <a:rPr lang="en-US" sz="1100" b="1" dirty="0" smtClean="0"/>
              <a:t>District / Block </a:t>
            </a:r>
            <a:r>
              <a:rPr lang="en-US" sz="1100" b="1" dirty="0"/>
              <a:t>level </a:t>
            </a:r>
            <a:r>
              <a:rPr lang="en-US" sz="1100" b="1" dirty="0" smtClean="0"/>
              <a:t>support</a:t>
            </a:r>
            <a:endParaRPr lang="en-US" sz="1100" b="1" dirty="0"/>
          </a:p>
        </p:txBody>
      </p:sp>
      <p:sp>
        <p:nvSpPr>
          <p:cNvPr id="9" name="Rectangle 8"/>
          <p:cNvSpPr/>
          <p:nvPr/>
        </p:nvSpPr>
        <p:spPr>
          <a:xfrm>
            <a:off x="982799" y="2695943"/>
            <a:ext cx="656622" cy="25001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b="1" dirty="0" smtClean="0"/>
              <a:t>State </a:t>
            </a:r>
            <a:r>
              <a:rPr lang="en-US" sz="1100" b="1" dirty="0"/>
              <a:t>level r</a:t>
            </a:r>
            <a:r>
              <a:rPr lang="en-US" sz="1100" b="1" dirty="0" smtClean="0"/>
              <a:t>ole</a:t>
            </a:r>
            <a:endParaRPr lang="en-US" sz="1100" b="1" dirty="0"/>
          </a:p>
        </p:txBody>
      </p:sp>
      <p:sp>
        <p:nvSpPr>
          <p:cNvPr id="10" name="Rectangle 9"/>
          <p:cNvSpPr/>
          <p:nvPr/>
        </p:nvSpPr>
        <p:spPr>
          <a:xfrm>
            <a:off x="838200" y="393270"/>
            <a:ext cx="894588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958038" y="549059"/>
            <a:ext cx="9008921" cy="550478"/>
          </a:xfrm>
        </p:spPr>
        <p:txBody>
          <a:bodyPr>
            <a:noAutofit/>
          </a:bodyPr>
          <a:lstStyle/>
          <a:p>
            <a:r>
              <a:rPr lang="en-US" sz="2900" b="1" dirty="0">
                <a:solidFill>
                  <a:prstClr val="white"/>
                </a:solidFill>
                <a:latin typeface="Georgia"/>
                <a:ea typeface="Calibri" pitchFamily="34" charset="0"/>
                <a:cs typeface="Calibri" pitchFamily="34" charset="0"/>
              </a:rPr>
              <a:t>Roles and Responsibilities of State Managers</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30499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fade">
                                      <p:cBhvr>
                                        <p:cTn id="46" dur="500"/>
                                        <p:tgtEl>
                                          <p:spTgt spid="6">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Effect transition="in" filter="fade">
                                      <p:cBhvr>
                                        <p:cTn id="56" dur="500"/>
                                        <p:tgtEl>
                                          <p:spTgt spid="6">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grpSp>
        <p:nvGrpSpPr>
          <p:cNvPr id="34" name="Group 33"/>
          <p:cNvGrpSpPr/>
          <p:nvPr/>
        </p:nvGrpSpPr>
        <p:grpSpPr>
          <a:xfrm>
            <a:off x="1103741" y="1505527"/>
            <a:ext cx="9832101" cy="4512684"/>
            <a:chOff x="522109" y="1460615"/>
            <a:chExt cx="10581320" cy="4707022"/>
          </a:xfrm>
        </p:grpSpPr>
        <p:sp>
          <p:nvSpPr>
            <p:cNvPr id="32" name="Parallelogram 31"/>
            <p:cNvSpPr/>
            <p:nvPr/>
          </p:nvSpPr>
          <p:spPr>
            <a:xfrm>
              <a:off x="1125579" y="5286180"/>
              <a:ext cx="9977837" cy="276490"/>
            </a:xfrm>
            <a:prstGeom prst="parallelogram">
              <a:avLst>
                <a:gd name="adj" fmla="val 112453"/>
              </a:avLst>
            </a:prstGeom>
            <a:solidFill>
              <a:schemeClr val="accent2">
                <a:lumMod val="20000"/>
                <a:lumOff val="8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rgbClr val="FFFFFF"/>
                </a:solidFill>
                <a:effectLst/>
                <a:uLnTx/>
                <a:uFillTx/>
                <a:latin typeface="Arial"/>
                <a:ea typeface="+mn-ea"/>
                <a:cs typeface="+mn-cs"/>
              </a:endParaRPr>
            </a:p>
          </p:txBody>
        </p:sp>
        <p:grpSp>
          <p:nvGrpSpPr>
            <p:cNvPr id="19" name="Group 18"/>
            <p:cNvGrpSpPr/>
            <p:nvPr/>
          </p:nvGrpSpPr>
          <p:grpSpPr>
            <a:xfrm>
              <a:off x="1125583" y="1460615"/>
              <a:ext cx="9977846" cy="3888112"/>
              <a:chOff x="5706739" y="1692400"/>
              <a:chExt cx="4392489" cy="5712053"/>
            </a:xfrm>
          </p:grpSpPr>
          <p:sp>
            <p:nvSpPr>
              <p:cNvPr id="20" name="Parallelogram 19"/>
              <p:cNvSpPr/>
              <p:nvPr/>
            </p:nvSpPr>
            <p:spPr>
              <a:xfrm>
                <a:off x="5706741" y="2592400"/>
                <a:ext cx="4392485" cy="406193"/>
              </a:xfrm>
              <a:prstGeom prst="parallelogram">
                <a:avLst>
                  <a:gd name="adj" fmla="val 112453"/>
                </a:avLst>
              </a:prstGeom>
              <a:solidFill>
                <a:srgbClr val="D04A02">
                  <a:lumMod val="20000"/>
                  <a:lumOff val="8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rgbClr val="FFFFFF"/>
                  </a:solidFill>
                  <a:effectLst/>
                  <a:uLnTx/>
                  <a:uFillTx/>
                  <a:latin typeface="Arial"/>
                  <a:ea typeface="+mn-ea"/>
                  <a:cs typeface="+mn-cs"/>
                </a:endParaRPr>
              </a:p>
            </p:txBody>
          </p:sp>
          <p:sp>
            <p:nvSpPr>
              <p:cNvPr id="21" name="Parallelogram 20"/>
              <p:cNvSpPr/>
              <p:nvPr/>
            </p:nvSpPr>
            <p:spPr>
              <a:xfrm>
                <a:off x="5706741" y="3899992"/>
                <a:ext cx="4392485" cy="406193"/>
              </a:xfrm>
              <a:prstGeom prst="parallelogram">
                <a:avLst>
                  <a:gd name="adj" fmla="val 112453"/>
                </a:avLst>
              </a:prstGeom>
              <a:solidFill>
                <a:srgbClr val="DB536A">
                  <a:lumMod val="20000"/>
                  <a:lumOff val="8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rgbClr val="FFFFFF"/>
                  </a:solidFill>
                  <a:effectLst/>
                  <a:uLnTx/>
                  <a:uFillTx/>
                  <a:latin typeface="Arial"/>
                  <a:ea typeface="+mn-ea"/>
                  <a:cs typeface="+mn-cs"/>
                </a:endParaRPr>
              </a:p>
            </p:txBody>
          </p:sp>
          <p:sp>
            <p:nvSpPr>
              <p:cNvPr id="22" name="Parallelogram 21"/>
              <p:cNvSpPr/>
              <p:nvPr/>
            </p:nvSpPr>
            <p:spPr>
              <a:xfrm>
                <a:off x="5706741" y="5207584"/>
                <a:ext cx="4392485" cy="406193"/>
              </a:xfrm>
              <a:prstGeom prst="parallelogram">
                <a:avLst>
                  <a:gd name="adj" fmla="val 112453"/>
                </a:avLst>
              </a:prstGeom>
              <a:solidFill>
                <a:srgbClr val="7D7D7D">
                  <a:lumMod val="20000"/>
                  <a:lumOff val="8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rgbClr val="FFFFFF"/>
                  </a:solidFill>
                  <a:effectLst/>
                  <a:uLnTx/>
                  <a:uFillTx/>
                  <a:latin typeface="Arial"/>
                  <a:ea typeface="+mn-ea"/>
                  <a:cs typeface="+mn-cs"/>
                </a:endParaRPr>
              </a:p>
            </p:txBody>
          </p:sp>
          <p:sp>
            <p:nvSpPr>
              <p:cNvPr id="23" name="Rectangle 22"/>
              <p:cNvSpPr/>
              <p:nvPr/>
            </p:nvSpPr>
            <p:spPr>
              <a:xfrm>
                <a:off x="5706741" y="1692400"/>
                <a:ext cx="4392487" cy="900000"/>
              </a:xfrm>
              <a:prstGeom prst="rect">
                <a:avLst/>
              </a:prstGeom>
              <a:solidFill>
                <a:srgbClr val="EB8C00"/>
              </a:solidFill>
              <a:ln>
                <a:noFill/>
              </a:ln>
              <a:effectLst/>
            </p:spPr>
            <p:txBody>
              <a:bodyPr tIns="61568" bIns="61568" rtlCol="0" anchor="ctr"/>
              <a:lstStyle/>
              <a:p>
                <a:r>
                  <a:rPr lang="en-US" sz="1600" dirty="0">
                    <a:solidFill>
                      <a:schemeClr val="bg1"/>
                    </a:solidFill>
                    <a:latin typeface="+mj-lt"/>
                  </a:rPr>
                  <a:t>State FNHW strategy </a:t>
                </a:r>
                <a:r>
                  <a:rPr lang="en-US" sz="1600" dirty="0" smtClean="0">
                    <a:solidFill>
                      <a:schemeClr val="bg1"/>
                    </a:solidFill>
                    <a:latin typeface="+mj-lt"/>
                  </a:rPr>
                  <a:t>objectives</a:t>
                </a:r>
                <a:endParaRPr kumimoji="0" lang="en-GB" sz="1600" b="0" i="0" u="none" strike="noStrike" kern="0" cap="none" spc="0" normalizeH="0" baseline="0" noProof="0" dirty="0" smtClean="0">
                  <a:ln>
                    <a:noFill/>
                  </a:ln>
                  <a:solidFill>
                    <a:schemeClr val="bg1"/>
                  </a:solidFill>
                  <a:effectLst/>
                  <a:uLnTx/>
                  <a:uFillTx/>
                  <a:latin typeface="+mj-lt"/>
                </a:endParaRPr>
              </a:p>
            </p:txBody>
          </p:sp>
          <p:sp>
            <p:nvSpPr>
              <p:cNvPr id="24" name="Rectangle 23"/>
              <p:cNvSpPr/>
              <p:nvPr/>
            </p:nvSpPr>
            <p:spPr>
              <a:xfrm>
                <a:off x="5706740" y="4304788"/>
                <a:ext cx="4392487" cy="900000"/>
              </a:xfrm>
              <a:prstGeom prst="rect">
                <a:avLst/>
              </a:prstGeom>
              <a:solidFill>
                <a:srgbClr val="DB536A"/>
              </a:solidFill>
              <a:ln>
                <a:noFill/>
              </a:ln>
              <a:effectLst/>
            </p:spPr>
            <p:txBody>
              <a:bodyPr tIns="61568" bIns="61568" rtlCol="0" anchor="ctr"/>
              <a:lstStyle/>
              <a:p>
                <a:r>
                  <a:rPr lang="en-US" dirty="0">
                    <a:solidFill>
                      <a:schemeClr val="bg1"/>
                    </a:solidFill>
                    <a:latin typeface="+mj-lt"/>
                  </a:rPr>
                  <a:t>Target </a:t>
                </a:r>
                <a:r>
                  <a:rPr lang="en-US" dirty="0" smtClean="0">
                    <a:solidFill>
                      <a:schemeClr val="bg1"/>
                    </a:solidFill>
                    <a:latin typeface="+mj-lt"/>
                  </a:rPr>
                  <a:t>population</a:t>
                </a:r>
                <a:endParaRPr kumimoji="0" lang="en-GB" b="0" i="0" u="none" strike="noStrike" kern="0" cap="none" spc="0" normalizeH="0" baseline="0" noProof="0" dirty="0" smtClean="0">
                  <a:ln>
                    <a:noFill/>
                  </a:ln>
                  <a:solidFill>
                    <a:schemeClr val="bg1"/>
                  </a:solidFill>
                  <a:effectLst/>
                  <a:uLnTx/>
                  <a:uFillTx/>
                  <a:latin typeface="+mj-lt"/>
                </a:endParaRPr>
              </a:p>
            </p:txBody>
          </p:sp>
          <p:sp>
            <p:nvSpPr>
              <p:cNvPr id="25" name="Rectangle 24"/>
              <p:cNvSpPr/>
              <p:nvPr/>
            </p:nvSpPr>
            <p:spPr>
              <a:xfrm>
                <a:off x="5706741" y="2998594"/>
                <a:ext cx="4392487" cy="900000"/>
              </a:xfrm>
              <a:prstGeom prst="rect">
                <a:avLst/>
              </a:prstGeom>
              <a:solidFill>
                <a:srgbClr val="D04A02"/>
              </a:solidFill>
              <a:ln>
                <a:noFill/>
              </a:ln>
              <a:effectLst/>
            </p:spPr>
            <p:txBody>
              <a:bodyPr tIns="61568" bIns="61568" rtlCol="0" anchor="ctr"/>
              <a:lstStyle/>
              <a:p>
                <a:r>
                  <a:rPr lang="en-US" dirty="0">
                    <a:solidFill>
                      <a:schemeClr val="bg1"/>
                    </a:solidFill>
                    <a:latin typeface="+mj-lt"/>
                  </a:rPr>
                  <a:t>Expected </a:t>
                </a:r>
                <a:r>
                  <a:rPr lang="en-US" dirty="0" smtClean="0">
                    <a:solidFill>
                      <a:schemeClr val="bg1"/>
                    </a:solidFill>
                    <a:latin typeface="+mj-lt"/>
                  </a:rPr>
                  <a:t>outcomes</a:t>
                </a:r>
                <a:endParaRPr lang="en-US" dirty="0">
                  <a:solidFill>
                    <a:schemeClr val="bg1"/>
                  </a:solidFill>
                  <a:latin typeface="+mj-lt"/>
                </a:endParaRPr>
              </a:p>
            </p:txBody>
          </p:sp>
          <p:sp>
            <p:nvSpPr>
              <p:cNvPr id="26" name="Rectangle 25"/>
              <p:cNvSpPr/>
              <p:nvPr/>
            </p:nvSpPr>
            <p:spPr>
              <a:xfrm>
                <a:off x="5706739" y="5610983"/>
                <a:ext cx="4392487" cy="1793470"/>
              </a:xfrm>
              <a:prstGeom prst="rect">
                <a:avLst/>
              </a:prstGeom>
              <a:solidFill>
                <a:srgbClr val="7D7D7D"/>
              </a:solidFill>
              <a:ln>
                <a:noFill/>
              </a:ln>
              <a:effectLst/>
            </p:spPr>
            <p:txBody>
              <a:bodyPr tIns="61568" bIns="61568" rtlCol="0" anchor="ctr"/>
              <a:lstStyle/>
              <a:p>
                <a:pPr lvl="0"/>
                <a:r>
                  <a:rPr lang="en-US" kern="0" dirty="0" smtClean="0">
                    <a:solidFill>
                      <a:srgbClr val="FFFFFF"/>
                    </a:solidFill>
                    <a:latin typeface="+mj-lt"/>
                  </a:rPr>
                  <a:t>Outlined </a:t>
                </a:r>
                <a:r>
                  <a:rPr lang="en-US" kern="0" dirty="0">
                    <a:solidFill>
                      <a:srgbClr val="FFFFFF"/>
                    </a:solidFill>
                    <a:latin typeface="+mj-lt"/>
                  </a:rPr>
                  <a:t>Strategies</a:t>
                </a:r>
              </a:p>
              <a:p>
                <a:pPr marL="285750" lvl="0" indent="-285750">
                  <a:buFont typeface="Arial" panose="020B0604020202020204" pitchFamily="34" charset="0"/>
                  <a:buChar char="•"/>
                </a:pPr>
                <a:r>
                  <a:rPr lang="en-US" kern="0" dirty="0">
                    <a:solidFill>
                      <a:srgbClr val="FFFFFF"/>
                    </a:solidFill>
                    <a:latin typeface="+mj-lt"/>
                  </a:rPr>
                  <a:t>For convergence</a:t>
                </a:r>
              </a:p>
              <a:p>
                <a:pPr marL="285750" lvl="0" indent="-285750">
                  <a:buFont typeface="Arial" panose="020B0604020202020204" pitchFamily="34" charset="0"/>
                  <a:buChar char="•"/>
                </a:pPr>
                <a:r>
                  <a:rPr lang="en-US" kern="0" dirty="0">
                    <a:solidFill>
                      <a:srgbClr val="FFFFFF"/>
                    </a:solidFill>
                    <a:latin typeface="+mj-lt"/>
                  </a:rPr>
                  <a:t>For implementation</a:t>
                </a:r>
              </a:p>
              <a:p>
                <a:pPr marL="285750" lvl="0" indent="-285750">
                  <a:buFont typeface="Arial" panose="020B0604020202020204" pitchFamily="34" charset="0"/>
                  <a:buChar char="•"/>
                </a:pPr>
                <a:r>
                  <a:rPr lang="en-US" kern="0" dirty="0">
                    <a:solidFill>
                      <a:srgbClr val="FFFFFF"/>
                    </a:solidFill>
                    <a:latin typeface="+mj-lt"/>
                  </a:rPr>
                  <a:t>For review and </a:t>
                </a:r>
                <a:r>
                  <a:rPr lang="en-US" kern="0" dirty="0" smtClean="0">
                    <a:solidFill>
                      <a:srgbClr val="FFFFFF"/>
                    </a:solidFill>
                    <a:latin typeface="+mj-lt"/>
                  </a:rPr>
                  <a:t>monitoring</a:t>
                </a:r>
                <a:endParaRPr kumimoji="0" lang="en-GB" b="0" i="0" u="none" strike="noStrike" kern="0" cap="none" spc="0" normalizeH="0" baseline="0" noProof="0" dirty="0" smtClean="0">
                  <a:ln>
                    <a:noFill/>
                  </a:ln>
                  <a:solidFill>
                    <a:srgbClr val="FFFFFF"/>
                  </a:solidFill>
                  <a:effectLst/>
                  <a:uLnTx/>
                  <a:uFillTx/>
                  <a:latin typeface="+mj-lt"/>
                </a:endParaRPr>
              </a:p>
            </p:txBody>
          </p:sp>
        </p:grpSp>
        <p:sp>
          <p:nvSpPr>
            <p:cNvPr id="27" name="TextBox 26"/>
            <p:cNvSpPr txBox="1"/>
            <p:nvPr/>
          </p:nvSpPr>
          <p:spPr>
            <a:xfrm>
              <a:off x="524596" y="1503755"/>
              <a:ext cx="432000" cy="449443"/>
            </a:xfrm>
            <a:prstGeom prst="rect">
              <a:avLst/>
            </a:prstGeom>
            <a:noFill/>
          </p:spPr>
          <p:txBody>
            <a:bodyPr wrap="square" lIns="0" tIns="0" rIns="0" bIns="0" rtlCol="0" anchor="b">
              <a:spAutoFit/>
            </a:bodyPr>
            <a:lstStyle/>
            <a:p>
              <a:pPr>
                <a:spcAft>
                  <a:spcPts val="513"/>
                </a:spcAft>
                <a:buSzPct val="100000"/>
              </a:pPr>
              <a:r>
                <a:rPr lang="en-US" sz="2800" b="1" dirty="0">
                  <a:solidFill>
                    <a:srgbClr val="EB8C00"/>
                  </a:solidFill>
                  <a:latin typeface="Arial"/>
                </a:rPr>
                <a:t>01</a:t>
              </a:r>
            </a:p>
          </p:txBody>
        </p:sp>
        <p:sp>
          <p:nvSpPr>
            <p:cNvPr id="28" name="TextBox 27"/>
            <p:cNvSpPr txBox="1"/>
            <p:nvPr/>
          </p:nvSpPr>
          <p:spPr>
            <a:xfrm>
              <a:off x="522109" y="2457074"/>
              <a:ext cx="432000" cy="449443"/>
            </a:xfrm>
            <a:prstGeom prst="rect">
              <a:avLst/>
            </a:prstGeom>
            <a:noFill/>
          </p:spPr>
          <p:txBody>
            <a:bodyPr wrap="square" lIns="0" tIns="0" rIns="0" bIns="0" rtlCol="0" anchor="b">
              <a:spAutoFit/>
            </a:bodyPr>
            <a:lstStyle/>
            <a:p>
              <a:pPr>
                <a:spcAft>
                  <a:spcPts val="513"/>
                </a:spcAft>
                <a:buSzPct val="100000"/>
              </a:pPr>
              <a:r>
                <a:rPr lang="en-US" sz="2800" b="1" dirty="0">
                  <a:solidFill>
                    <a:srgbClr val="D04A02"/>
                  </a:solidFill>
                  <a:latin typeface="Arial"/>
                </a:rPr>
                <a:t>02</a:t>
              </a:r>
            </a:p>
          </p:txBody>
        </p:sp>
        <p:sp>
          <p:nvSpPr>
            <p:cNvPr id="29" name="TextBox 28"/>
            <p:cNvSpPr txBox="1"/>
            <p:nvPr/>
          </p:nvSpPr>
          <p:spPr>
            <a:xfrm>
              <a:off x="522109" y="3328082"/>
              <a:ext cx="432000" cy="449443"/>
            </a:xfrm>
            <a:prstGeom prst="rect">
              <a:avLst/>
            </a:prstGeom>
            <a:noFill/>
          </p:spPr>
          <p:txBody>
            <a:bodyPr wrap="square" lIns="0" tIns="0" rIns="0" bIns="0" rtlCol="0" anchor="b">
              <a:spAutoFit/>
            </a:bodyPr>
            <a:lstStyle/>
            <a:p>
              <a:pPr>
                <a:spcAft>
                  <a:spcPts val="513"/>
                </a:spcAft>
                <a:buSzPct val="100000"/>
              </a:pPr>
              <a:r>
                <a:rPr lang="en-US" sz="2800" b="1" dirty="0">
                  <a:solidFill>
                    <a:srgbClr val="DB536A"/>
                  </a:solidFill>
                  <a:latin typeface="Arial"/>
                </a:rPr>
                <a:t>03</a:t>
              </a:r>
            </a:p>
          </p:txBody>
        </p:sp>
        <p:sp>
          <p:nvSpPr>
            <p:cNvPr id="30" name="TextBox 29"/>
            <p:cNvSpPr txBox="1"/>
            <p:nvPr/>
          </p:nvSpPr>
          <p:spPr>
            <a:xfrm>
              <a:off x="522109" y="4433628"/>
              <a:ext cx="432000" cy="449443"/>
            </a:xfrm>
            <a:prstGeom prst="rect">
              <a:avLst/>
            </a:prstGeom>
            <a:noFill/>
          </p:spPr>
          <p:txBody>
            <a:bodyPr wrap="square" lIns="0" tIns="0" rIns="0" bIns="0" rtlCol="0" anchor="b">
              <a:spAutoFit/>
            </a:bodyPr>
            <a:lstStyle/>
            <a:p>
              <a:pPr>
                <a:spcAft>
                  <a:spcPts val="513"/>
                </a:spcAft>
                <a:buSzPct val="100000"/>
              </a:pPr>
              <a:r>
                <a:rPr lang="en-US" sz="2800" b="1" dirty="0">
                  <a:solidFill>
                    <a:srgbClr val="7D7D7D"/>
                  </a:solidFill>
                  <a:latin typeface="Arial"/>
                </a:rPr>
                <a:t>04</a:t>
              </a:r>
            </a:p>
          </p:txBody>
        </p:sp>
        <p:sp>
          <p:nvSpPr>
            <p:cNvPr id="31" name="Rectangle 30"/>
            <p:cNvSpPr/>
            <p:nvPr/>
          </p:nvSpPr>
          <p:spPr>
            <a:xfrm>
              <a:off x="1125579" y="5555020"/>
              <a:ext cx="9977841" cy="612617"/>
            </a:xfrm>
            <a:prstGeom prst="rect">
              <a:avLst/>
            </a:prstGeom>
            <a:solidFill>
              <a:schemeClr val="accent2"/>
            </a:solidFill>
            <a:ln>
              <a:noFill/>
            </a:ln>
            <a:effectLst/>
          </p:spPr>
          <p:txBody>
            <a:bodyPr tIns="61568" bIns="61568" rtlCol="0" anchor="ctr"/>
            <a:lstStyle/>
            <a:p>
              <a:r>
                <a:rPr lang="en-US" dirty="0">
                  <a:solidFill>
                    <a:schemeClr val="bg1"/>
                  </a:solidFill>
                  <a:latin typeface="+mj-lt"/>
                </a:rPr>
                <a:t>Partnerships within the </a:t>
              </a:r>
              <a:r>
                <a:rPr lang="en-US" dirty="0" smtClean="0">
                  <a:solidFill>
                    <a:schemeClr val="bg1"/>
                  </a:solidFill>
                  <a:latin typeface="+mj-lt"/>
                </a:rPr>
                <a:t>state</a:t>
              </a:r>
              <a:endParaRPr lang="en-US" dirty="0">
                <a:solidFill>
                  <a:schemeClr val="bg1"/>
                </a:solidFill>
                <a:latin typeface="+mj-lt"/>
              </a:endParaRPr>
            </a:p>
          </p:txBody>
        </p:sp>
        <p:sp>
          <p:nvSpPr>
            <p:cNvPr id="33" name="TextBox 32"/>
            <p:cNvSpPr txBox="1"/>
            <p:nvPr/>
          </p:nvSpPr>
          <p:spPr>
            <a:xfrm>
              <a:off x="522109" y="5651923"/>
              <a:ext cx="432000" cy="449443"/>
            </a:xfrm>
            <a:prstGeom prst="rect">
              <a:avLst/>
            </a:prstGeom>
            <a:noFill/>
          </p:spPr>
          <p:txBody>
            <a:bodyPr wrap="square" lIns="0" tIns="0" rIns="0" bIns="0" rtlCol="0" anchor="b">
              <a:spAutoFit/>
            </a:bodyPr>
            <a:lstStyle/>
            <a:p>
              <a:pPr>
                <a:spcAft>
                  <a:spcPts val="513"/>
                </a:spcAft>
                <a:buSzPct val="100000"/>
              </a:pPr>
              <a:r>
                <a:rPr lang="en-US" sz="2800" b="1" dirty="0" smtClean="0">
                  <a:solidFill>
                    <a:schemeClr val="accent2"/>
                  </a:solidFill>
                  <a:latin typeface="Arial"/>
                </a:rPr>
                <a:t>05</a:t>
              </a:r>
              <a:endParaRPr lang="en-US" sz="2800" b="1" dirty="0">
                <a:solidFill>
                  <a:schemeClr val="accent2"/>
                </a:solidFill>
                <a:latin typeface="Arial"/>
              </a:endParaRPr>
            </a:p>
          </p:txBody>
        </p:sp>
      </p:grpSp>
      <p:sp>
        <p:nvSpPr>
          <p:cNvPr id="3" name="TextBox 2"/>
          <p:cNvSpPr txBox="1"/>
          <p:nvPr/>
        </p:nvSpPr>
        <p:spPr>
          <a:xfrm>
            <a:off x="2290605" y="6405458"/>
            <a:ext cx="8478983" cy="338554"/>
          </a:xfrm>
          <a:prstGeom prst="rect">
            <a:avLst/>
          </a:prstGeom>
          <a:solidFill>
            <a:schemeClr val="bg1"/>
          </a:solidFill>
        </p:spPr>
        <p:txBody>
          <a:bodyPr wrap="square" rtlCol="0">
            <a:spAutoFit/>
          </a:bodyPr>
          <a:lstStyle/>
          <a:p>
            <a:pPr algn="ctr"/>
            <a:r>
              <a:rPr lang="en-US" sz="1600" b="1" dirty="0" smtClean="0"/>
              <a:t>Note: State specific details need to be filled here from their Operational Strategy </a:t>
            </a:r>
            <a:endParaRPr lang="en-IN" sz="1600" b="1" dirty="0"/>
          </a:p>
        </p:txBody>
      </p:sp>
      <p:sp>
        <p:nvSpPr>
          <p:cNvPr id="35" name="Rectangle 34"/>
          <p:cNvSpPr/>
          <p:nvPr/>
        </p:nvSpPr>
        <p:spPr>
          <a:xfrm>
            <a:off x="838200" y="393270"/>
            <a:ext cx="732674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394869"/>
            <a:ext cx="7326745" cy="764005"/>
          </a:xfrm>
        </p:spPr>
        <p:txBody>
          <a:bodyPr>
            <a:normAutofit/>
          </a:bodyPr>
          <a:lstStyle/>
          <a:p>
            <a:r>
              <a:rPr lang="en-US" sz="2900" b="1" dirty="0">
                <a:solidFill>
                  <a:prstClr val="white"/>
                </a:solidFill>
                <a:latin typeface="Georgia"/>
                <a:ea typeface="Calibri" pitchFamily="34" charset="0"/>
                <a:cs typeface="Calibri" pitchFamily="34" charset="0"/>
              </a:rPr>
              <a:t>State FNHW Operational Strategy </a:t>
            </a:r>
            <a:endParaRPr lang="en-IN" sz="2900" b="1" dirty="0">
              <a:solidFill>
                <a:prstClr val="white"/>
              </a:solidFill>
              <a:latin typeface="Georgia"/>
              <a:ea typeface="Calibri" pitchFamily="34" charset="0"/>
              <a:cs typeface="Calibri" pitchFamily="34" charset="0"/>
            </a:endParaRPr>
          </a:p>
        </p:txBody>
      </p:sp>
    </p:spTree>
    <p:extLst>
      <p:ext uri="{BB962C8B-B14F-4D97-AF65-F5344CB8AC3E}">
        <p14:creationId xmlns:p14="http://schemas.microsoft.com/office/powerpoint/2010/main" val="2562976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0011" y="2562141"/>
            <a:ext cx="8441663" cy="141760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3" name="Content Placeholder 2"/>
          <p:cNvSpPr>
            <a:spLocks noGrp="1"/>
          </p:cNvSpPr>
          <p:nvPr>
            <p:ph idx="1"/>
          </p:nvPr>
        </p:nvSpPr>
        <p:spPr>
          <a:xfrm>
            <a:off x="1940012" y="2737633"/>
            <a:ext cx="8441662" cy="902043"/>
          </a:xfrm>
        </p:spPr>
        <p:txBody>
          <a:bodyPr>
            <a:noAutofit/>
          </a:bodyPr>
          <a:lstStyle/>
          <a:p>
            <a:pPr marL="0" indent="0" algn="ctr">
              <a:spcBef>
                <a:spcPct val="0"/>
              </a:spcBef>
              <a:buNone/>
            </a:pPr>
            <a:r>
              <a:rPr lang="en-US" sz="2900" b="1" dirty="0">
                <a:solidFill>
                  <a:prstClr val="white"/>
                </a:solidFill>
                <a:latin typeface="Georgia"/>
                <a:ea typeface="Calibri" pitchFamily="34" charset="0"/>
                <a:cs typeface="Calibri" pitchFamily="34" charset="0"/>
              </a:rPr>
              <a:t>This presentation can be used to orient FNHW core committee members</a:t>
            </a:r>
            <a:endParaRPr lang="en-IN" sz="2900" b="1" dirty="0">
              <a:solidFill>
                <a:prstClr val="white"/>
              </a:solidFill>
              <a:latin typeface="Georgia"/>
              <a:ea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237575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380906"/>
            <a:ext cx="8786091"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013691" y="351287"/>
            <a:ext cx="10515600" cy="882907"/>
          </a:xfrm>
        </p:spPr>
        <p:txBody>
          <a:bodyPr>
            <a:normAutofit/>
          </a:bodyPr>
          <a:lstStyle/>
          <a:p>
            <a:r>
              <a:rPr lang="en-US" sz="2900" b="1" dirty="0">
                <a:solidFill>
                  <a:prstClr val="white"/>
                </a:solidFill>
                <a:latin typeface="Georgia"/>
                <a:ea typeface="Calibri" pitchFamily="34" charset="0"/>
                <a:cs typeface="Calibri" pitchFamily="34" charset="0"/>
              </a:rPr>
              <a:t>Reiterate with the FNHW core committee </a:t>
            </a:r>
            <a:endParaRPr lang="en-IN" sz="2900" b="1" dirty="0">
              <a:solidFill>
                <a:prstClr val="white"/>
              </a:solidFill>
              <a:latin typeface="Georgia"/>
              <a:ea typeface="Calibri" pitchFamily="34" charset="0"/>
              <a:cs typeface="Calibri" pitchFamily="34" charset="0"/>
            </a:endParaRPr>
          </a:p>
        </p:txBody>
      </p:sp>
      <p:sp>
        <p:nvSpPr>
          <p:cNvPr id="3" name="Content Placeholder 2"/>
          <p:cNvSpPr>
            <a:spLocks noGrp="1"/>
          </p:cNvSpPr>
          <p:nvPr>
            <p:ph idx="1"/>
          </p:nvPr>
        </p:nvSpPr>
        <p:spPr>
          <a:xfrm>
            <a:off x="838200" y="1917294"/>
            <a:ext cx="9589655" cy="3319723"/>
          </a:xfrm>
          <a:solidFill>
            <a:schemeClr val="accent6">
              <a:lumMod val="20000"/>
              <a:lumOff val="80000"/>
            </a:schemeClr>
          </a:solidFill>
          <a:ln>
            <a:solidFill>
              <a:schemeClr val="accent6">
                <a:lumMod val="50000"/>
              </a:schemeClr>
            </a:solidFill>
          </a:ln>
        </p:spPr>
        <p:txBody>
          <a:bodyPr>
            <a:normAutofit/>
          </a:bodyPr>
          <a:lstStyle/>
          <a:p>
            <a:r>
              <a:rPr lang="en-US" sz="2400" dirty="0" smtClean="0"/>
              <a:t>Collaboration areas with other SRLM verticals</a:t>
            </a:r>
          </a:p>
          <a:p>
            <a:r>
              <a:rPr lang="en-US" sz="2400" dirty="0" smtClean="0"/>
              <a:t>Convergence points with other line departments</a:t>
            </a:r>
          </a:p>
          <a:p>
            <a:r>
              <a:rPr lang="en-US" sz="2400" dirty="0" smtClean="0"/>
              <a:t>Discussion on FNHW implementation and progress </a:t>
            </a:r>
          </a:p>
          <a:p>
            <a:r>
              <a:rPr lang="en-US" sz="2400" dirty="0" smtClean="0"/>
              <a:t>Evaluation protocol and planning</a:t>
            </a:r>
          </a:p>
          <a:p>
            <a:r>
              <a:rPr lang="en-US" sz="2400" dirty="0" smtClean="0"/>
              <a:t>Any innovation proposed</a:t>
            </a:r>
          </a:p>
          <a:p>
            <a:r>
              <a:rPr lang="en-US" sz="2400" dirty="0" smtClean="0"/>
              <a:t>Scaling up and expansion of FNHW interventions and timeline </a:t>
            </a:r>
          </a:p>
          <a:p>
            <a:r>
              <a:rPr lang="en-US" sz="2400" dirty="0" smtClean="0"/>
              <a:t>Budgetary provisions and utilization on common interventions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4821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5836" y="2517115"/>
            <a:ext cx="2600325"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898046" y="2578470"/>
            <a:ext cx="2600033" cy="737588"/>
          </a:xfrm>
        </p:spPr>
        <p:txBody>
          <a:bodyPr>
            <a:normAutofit/>
          </a:bodyPr>
          <a:lstStyle/>
          <a:p>
            <a:r>
              <a:rPr lang="en-US" sz="2900" b="1" dirty="0">
                <a:solidFill>
                  <a:prstClr val="white"/>
                </a:solidFill>
                <a:latin typeface="Georgia"/>
                <a:ea typeface="Calibri" pitchFamily="34" charset="0"/>
                <a:cs typeface="Calibri" pitchFamily="34" charset="0"/>
              </a:rPr>
              <a:t>Thank You!</a:t>
            </a:r>
            <a:endParaRPr lang="en-IN" sz="2900" b="1" dirty="0">
              <a:solidFill>
                <a:prstClr val="white"/>
              </a:solidFill>
              <a:latin typeface="Georgia"/>
              <a:ea typeface="Calibri" pitchFamily="34" charset="0"/>
              <a:cs typeface="Calibri"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81346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3522"/>
          </a:xfrm>
        </p:spPr>
        <p:txBody>
          <a:bodyPr>
            <a:normAutofit fontScale="90000"/>
          </a:bodyPr>
          <a:lstStyle/>
          <a:p>
            <a:r>
              <a:rPr lang="en-US" b="1" dirty="0" smtClean="0">
                <a:solidFill>
                  <a:schemeClr val="bg1"/>
                </a:solidFill>
              </a:rPr>
              <a:t/>
            </a:r>
            <a:br>
              <a:rPr lang="en-US" b="1" dirty="0" smtClean="0">
                <a:solidFill>
                  <a:schemeClr val="bg1"/>
                </a:solidFill>
              </a:rPr>
            </a:br>
            <a:r>
              <a:rPr lang="en-IN" dirty="0">
                <a:solidFill>
                  <a:schemeClr val="bg1"/>
                </a:solidFill>
              </a:rPr>
              <a:t/>
            </a:r>
            <a:br>
              <a:rPr lang="en-IN" dirty="0">
                <a:solidFill>
                  <a:schemeClr val="bg1"/>
                </a:solidFill>
              </a:rPr>
            </a:br>
            <a:endParaRPr lang="en-IN"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AA5529-7775-49C4-893A-82CC69987583}" type="datetime1">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grpSp>
        <p:nvGrpSpPr>
          <p:cNvPr id="7" name="Group 6">
            <a:extLst>
              <a:ext uri="{FF2B5EF4-FFF2-40B4-BE49-F238E27FC236}">
                <a16:creationId xmlns:a16="http://schemas.microsoft.com/office/drawing/2014/main" id="{5A231088-4C4D-4262-8E76-0DB55376BB79}"/>
              </a:ext>
            </a:extLst>
          </p:cNvPr>
          <p:cNvGrpSpPr/>
          <p:nvPr/>
        </p:nvGrpSpPr>
        <p:grpSpPr>
          <a:xfrm>
            <a:off x="1702190" y="1198649"/>
            <a:ext cx="8778241" cy="5340264"/>
            <a:chOff x="454819" y="333715"/>
            <a:chExt cx="11330781" cy="6392858"/>
          </a:xfrm>
        </p:grpSpPr>
        <p:sp>
          <p:nvSpPr>
            <p:cNvPr id="8" name="Rectangle 7">
              <a:extLst>
                <a:ext uri="{FF2B5EF4-FFF2-40B4-BE49-F238E27FC236}">
                  <a16:creationId xmlns:a16="http://schemas.microsoft.com/office/drawing/2014/main" id="{84C13435-138B-450B-BEF2-B91FC5CFE87E}"/>
                </a:ext>
              </a:extLst>
            </p:cNvPr>
            <p:cNvSpPr/>
            <p:nvPr/>
          </p:nvSpPr>
          <p:spPr>
            <a:xfrm>
              <a:off x="1333500" y="1037350"/>
              <a:ext cx="9126151" cy="3480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Poor Purchasing Power / Education / Knowledge / Empowerment / Mobility</a:t>
              </a:r>
            </a:p>
          </p:txBody>
        </p:sp>
        <p:sp>
          <p:nvSpPr>
            <p:cNvPr id="9" name="Rectangle 8">
              <a:extLst>
                <a:ext uri="{FF2B5EF4-FFF2-40B4-BE49-F238E27FC236}">
                  <a16:creationId xmlns:a16="http://schemas.microsoft.com/office/drawing/2014/main" id="{3378FBE8-62EA-460E-8573-8D3F2759CBA9}"/>
                </a:ext>
              </a:extLst>
            </p:cNvPr>
            <p:cNvSpPr/>
            <p:nvPr/>
          </p:nvSpPr>
          <p:spPr>
            <a:xfrm>
              <a:off x="1250435" y="5048794"/>
              <a:ext cx="9126151" cy="3480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MALNUTRITION</a:t>
              </a:r>
            </a:p>
          </p:txBody>
        </p:sp>
        <p:sp>
          <p:nvSpPr>
            <p:cNvPr id="10" name="Rectangle 9">
              <a:extLst>
                <a:ext uri="{FF2B5EF4-FFF2-40B4-BE49-F238E27FC236}">
                  <a16:creationId xmlns:a16="http://schemas.microsoft.com/office/drawing/2014/main" id="{C7428C92-5AD0-43EA-960A-69EE311CB9E9}"/>
                </a:ext>
              </a:extLst>
            </p:cNvPr>
            <p:cNvSpPr/>
            <p:nvPr/>
          </p:nvSpPr>
          <p:spPr>
            <a:xfrm>
              <a:off x="4489450" y="333715"/>
              <a:ext cx="3244335" cy="3480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Income Poverty</a:t>
              </a:r>
            </a:p>
          </p:txBody>
        </p:sp>
        <p:sp>
          <p:nvSpPr>
            <p:cNvPr id="11" name="Rounded Rectangle 6">
              <a:extLst>
                <a:ext uri="{FF2B5EF4-FFF2-40B4-BE49-F238E27FC236}">
                  <a16:creationId xmlns:a16="http://schemas.microsoft.com/office/drawing/2014/main" id="{C139D294-5B6E-4CEA-AFE4-B71648373962}"/>
                </a:ext>
              </a:extLst>
            </p:cNvPr>
            <p:cNvSpPr/>
            <p:nvPr/>
          </p:nvSpPr>
          <p:spPr>
            <a:xfrm>
              <a:off x="869444" y="5546977"/>
              <a:ext cx="1872259" cy="113540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Direct Loss of productivity Poor physical Output	</a:t>
              </a:r>
            </a:p>
          </p:txBody>
        </p:sp>
        <p:sp>
          <p:nvSpPr>
            <p:cNvPr id="12" name="Rounded Rectangle 7">
              <a:extLst>
                <a:ext uri="{FF2B5EF4-FFF2-40B4-BE49-F238E27FC236}">
                  <a16:creationId xmlns:a16="http://schemas.microsoft.com/office/drawing/2014/main" id="{8E728ED3-0ED4-4A74-A4FB-BF42521AFA82}"/>
                </a:ext>
              </a:extLst>
            </p:cNvPr>
            <p:cNvSpPr/>
            <p:nvPr/>
          </p:nvSpPr>
          <p:spPr>
            <a:xfrm>
              <a:off x="2926348" y="5591165"/>
              <a:ext cx="3129985" cy="113540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Indirect loss of Productivity Poor attendance at work/ school</a:t>
              </a:r>
            </a:p>
          </p:txBody>
        </p:sp>
        <p:sp>
          <p:nvSpPr>
            <p:cNvPr id="13" name="Rounded Rectangle 8">
              <a:extLst>
                <a:ext uri="{FF2B5EF4-FFF2-40B4-BE49-F238E27FC236}">
                  <a16:creationId xmlns:a16="http://schemas.microsoft.com/office/drawing/2014/main" id="{F4FBD0CB-E89B-4ED6-A9E0-445E0A4A366B}"/>
                </a:ext>
              </a:extLst>
            </p:cNvPr>
            <p:cNvSpPr/>
            <p:nvPr/>
          </p:nvSpPr>
          <p:spPr>
            <a:xfrm>
              <a:off x="7329668" y="5718393"/>
              <a:ext cx="3129984" cy="98452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Loss of Income/ resources High Investment in health care </a:t>
              </a:r>
            </a:p>
          </p:txBody>
        </p:sp>
        <p:sp>
          <p:nvSpPr>
            <p:cNvPr id="14" name="Rounded Rectangle 9">
              <a:extLst>
                <a:ext uri="{FF2B5EF4-FFF2-40B4-BE49-F238E27FC236}">
                  <a16:creationId xmlns:a16="http://schemas.microsoft.com/office/drawing/2014/main" id="{BC528F3C-2B46-4B98-B039-10F61F1BB9EA}"/>
                </a:ext>
              </a:extLst>
            </p:cNvPr>
            <p:cNvSpPr/>
            <p:nvPr/>
          </p:nvSpPr>
          <p:spPr>
            <a:xfrm>
              <a:off x="497015" y="3856750"/>
              <a:ext cx="1481097" cy="70849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Nutrient Intake </a:t>
              </a:r>
            </a:p>
          </p:txBody>
        </p:sp>
        <p:sp>
          <p:nvSpPr>
            <p:cNvPr id="15" name="Rounded Rectangle 10">
              <a:extLst>
                <a:ext uri="{FF2B5EF4-FFF2-40B4-BE49-F238E27FC236}">
                  <a16:creationId xmlns:a16="http://schemas.microsoft.com/office/drawing/2014/main" id="{229B8C0A-AF21-4E29-BF44-62B58373CD31}"/>
                </a:ext>
              </a:extLst>
            </p:cNvPr>
            <p:cNvSpPr/>
            <p:nvPr/>
          </p:nvSpPr>
          <p:spPr>
            <a:xfrm>
              <a:off x="2400165" y="3856750"/>
              <a:ext cx="1330411" cy="70849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Loss of Nutrients </a:t>
              </a:r>
            </a:p>
          </p:txBody>
        </p:sp>
        <p:sp>
          <p:nvSpPr>
            <p:cNvPr id="16" name="Rounded Rectangle 11">
              <a:extLst>
                <a:ext uri="{FF2B5EF4-FFF2-40B4-BE49-F238E27FC236}">
                  <a16:creationId xmlns:a16="http://schemas.microsoft.com/office/drawing/2014/main" id="{9CAD67BA-53F4-4F05-B4C1-E6C1AC074D1D}"/>
                </a:ext>
              </a:extLst>
            </p:cNvPr>
            <p:cNvSpPr/>
            <p:nvPr/>
          </p:nvSpPr>
          <p:spPr>
            <a:xfrm>
              <a:off x="4190121" y="3615485"/>
              <a:ext cx="1459724" cy="123897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Increase in demand for Nutrients </a:t>
              </a:r>
            </a:p>
          </p:txBody>
        </p:sp>
        <p:sp>
          <p:nvSpPr>
            <p:cNvPr id="17" name="Rounded Rectangle 12">
              <a:extLst>
                <a:ext uri="{FF2B5EF4-FFF2-40B4-BE49-F238E27FC236}">
                  <a16:creationId xmlns:a16="http://schemas.microsoft.com/office/drawing/2014/main" id="{4A574999-0DAC-4D71-92FC-57AD6E1B884C}"/>
                </a:ext>
              </a:extLst>
            </p:cNvPr>
            <p:cNvSpPr/>
            <p:nvPr/>
          </p:nvSpPr>
          <p:spPr>
            <a:xfrm>
              <a:off x="6028299" y="4269821"/>
              <a:ext cx="1866170" cy="750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Low Decision Making Power </a:t>
              </a:r>
            </a:p>
          </p:txBody>
        </p:sp>
        <p:sp>
          <p:nvSpPr>
            <p:cNvPr id="18" name="Rounded Rectangle 13">
              <a:extLst>
                <a:ext uri="{FF2B5EF4-FFF2-40B4-BE49-F238E27FC236}">
                  <a16:creationId xmlns:a16="http://schemas.microsoft.com/office/drawing/2014/main" id="{D25E2223-C40F-4B3C-ACCC-681BF188CFDA}"/>
                </a:ext>
              </a:extLst>
            </p:cNvPr>
            <p:cNvSpPr/>
            <p:nvPr/>
          </p:nvSpPr>
          <p:spPr>
            <a:xfrm>
              <a:off x="6028301" y="3287333"/>
              <a:ext cx="1868551" cy="8807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Large families, Early Marriage </a:t>
              </a:r>
            </a:p>
          </p:txBody>
        </p:sp>
        <p:sp>
          <p:nvSpPr>
            <p:cNvPr id="19" name="Rounded Rectangle 14">
              <a:extLst>
                <a:ext uri="{FF2B5EF4-FFF2-40B4-BE49-F238E27FC236}">
                  <a16:creationId xmlns:a16="http://schemas.microsoft.com/office/drawing/2014/main" id="{FFE11E24-6D74-4168-91D6-629614FDBA84}"/>
                </a:ext>
              </a:extLst>
            </p:cNvPr>
            <p:cNvSpPr/>
            <p:nvPr/>
          </p:nvSpPr>
          <p:spPr>
            <a:xfrm>
              <a:off x="10207234" y="3344595"/>
              <a:ext cx="1578366" cy="8807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Maternal &amp; Child care </a:t>
              </a:r>
            </a:p>
          </p:txBody>
        </p:sp>
        <p:sp>
          <p:nvSpPr>
            <p:cNvPr id="20" name="Rounded Rectangle 16">
              <a:extLst>
                <a:ext uri="{FF2B5EF4-FFF2-40B4-BE49-F238E27FC236}">
                  <a16:creationId xmlns:a16="http://schemas.microsoft.com/office/drawing/2014/main" id="{44970A8F-C4B2-4C17-A06A-EACFDE9189D9}"/>
                </a:ext>
              </a:extLst>
            </p:cNvPr>
            <p:cNvSpPr/>
            <p:nvPr/>
          </p:nvSpPr>
          <p:spPr>
            <a:xfrm>
              <a:off x="8234116" y="3487848"/>
              <a:ext cx="1679503" cy="136659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Increase in requirement of diversified diet</a:t>
              </a:r>
            </a:p>
          </p:txBody>
        </p:sp>
        <p:sp>
          <p:nvSpPr>
            <p:cNvPr id="21" name="Rectangle 20">
              <a:extLst>
                <a:ext uri="{FF2B5EF4-FFF2-40B4-BE49-F238E27FC236}">
                  <a16:creationId xmlns:a16="http://schemas.microsoft.com/office/drawing/2014/main" id="{22ECC991-F8B0-463B-89E0-428C372F3B26}"/>
                </a:ext>
              </a:extLst>
            </p:cNvPr>
            <p:cNvSpPr/>
            <p:nvPr/>
          </p:nvSpPr>
          <p:spPr>
            <a:xfrm>
              <a:off x="614821" y="2429084"/>
              <a:ext cx="2155823"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Food and Nutrition Insecurity 	</a:t>
              </a:r>
            </a:p>
          </p:txBody>
        </p:sp>
        <p:sp>
          <p:nvSpPr>
            <p:cNvPr id="22" name="Rectangle 21">
              <a:extLst>
                <a:ext uri="{FF2B5EF4-FFF2-40B4-BE49-F238E27FC236}">
                  <a16:creationId xmlns:a16="http://schemas.microsoft.com/office/drawing/2014/main" id="{5E9CB25C-1D0D-47A3-AF43-74D1D8588068}"/>
                </a:ext>
              </a:extLst>
            </p:cNvPr>
            <p:cNvSpPr/>
            <p:nvPr/>
          </p:nvSpPr>
          <p:spPr>
            <a:xfrm>
              <a:off x="2881161" y="2429084"/>
              <a:ext cx="2010382"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Frequent Infections / Illness</a:t>
              </a:r>
            </a:p>
          </p:txBody>
        </p:sp>
        <p:sp>
          <p:nvSpPr>
            <p:cNvPr id="23" name="Rectangle 22">
              <a:extLst>
                <a:ext uri="{FF2B5EF4-FFF2-40B4-BE49-F238E27FC236}">
                  <a16:creationId xmlns:a16="http://schemas.microsoft.com/office/drawing/2014/main" id="{8E0F52ED-1ABB-4A7C-9F68-072E131B0C8A}"/>
                </a:ext>
              </a:extLst>
            </p:cNvPr>
            <p:cNvSpPr/>
            <p:nvPr/>
          </p:nvSpPr>
          <p:spPr>
            <a:xfrm>
              <a:off x="5047050" y="2415235"/>
              <a:ext cx="1982855"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High Exposure to Physical Labour</a:t>
              </a:r>
            </a:p>
          </p:txBody>
        </p:sp>
        <p:sp>
          <p:nvSpPr>
            <p:cNvPr id="24" name="Rectangle 23">
              <a:extLst>
                <a:ext uri="{FF2B5EF4-FFF2-40B4-BE49-F238E27FC236}">
                  <a16:creationId xmlns:a16="http://schemas.microsoft.com/office/drawing/2014/main" id="{7EEA7C92-09B1-4F0A-838B-DD464B75374C}"/>
                </a:ext>
              </a:extLst>
            </p:cNvPr>
            <p:cNvSpPr/>
            <p:nvPr/>
          </p:nvSpPr>
          <p:spPr>
            <a:xfrm>
              <a:off x="7185413" y="2415235"/>
              <a:ext cx="1982854"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Social Status of Women	</a:t>
              </a:r>
            </a:p>
          </p:txBody>
        </p:sp>
        <p:sp>
          <p:nvSpPr>
            <p:cNvPr id="25" name="Rectangle 24">
              <a:extLst>
                <a:ext uri="{FF2B5EF4-FFF2-40B4-BE49-F238E27FC236}">
                  <a16:creationId xmlns:a16="http://schemas.microsoft.com/office/drawing/2014/main" id="{733DD84C-36CC-47F4-8C75-9071113E7228}"/>
                </a:ext>
              </a:extLst>
            </p:cNvPr>
            <p:cNvSpPr/>
            <p:nvPr/>
          </p:nvSpPr>
          <p:spPr>
            <a:xfrm>
              <a:off x="9278783" y="2411525"/>
              <a:ext cx="2365179"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Knowledge on Maternal &amp; Child care/ Feeding </a:t>
              </a:r>
            </a:p>
          </p:txBody>
        </p:sp>
        <p:sp>
          <p:nvSpPr>
            <p:cNvPr id="26" name="Rounded Rectangle 22">
              <a:extLst>
                <a:ext uri="{FF2B5EF4-FFF2-40B4-BE49-F238E27FC236}">
                  <a16:creationId xmlns:a16="http://schemas.microsoft.com/office/drawing/2014/main" id="{5B8A42A5-00F2-440E-9496-EF9221326B40}"/>
                </a:ext>
              </a:extLst>
            </p:cNvPr>
            <p:cNvSpPr/>
            <p:nvPr/>
          </p:nvSpPr>
          <p:spPr>
            <a:xfrm>
              <a:off x="4067344" y="1485227"/>
              <a:ext cx="1736254" cy="38276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Hygiene</a:t>
              </a:r>
            </a:p>
          </p:txBody>
        </p:sp>
        <p:sp>
          <p:nvSpPr>
            <p:cNvPr id="27" name="Rounded Rectangle 23">
              <a:extLst>
                <a:ext uri="{FF2B5EF4-FFF2-40B4-BE49-F238E27FC236}">
                  <a16:creationId xmlns:a16="http://schemas.microsoft.com/office/drawing/2014/main" id="{3F273463-4406-43AD-BE51-F6F4FC408492}"/>
                </a:ext>
              </a:extLst>
            </p:cNvPr>
            <p:cNvSpPr/>
            <p:nvPr/>
          </p:nvSpPr>
          <p:spPr>
            <a:xfrm>
              <a:off x="4067345" y="1956584"/>
              <a:ext cx="1745120" cy="36711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Lack of Water </a:t>
              </a:r>
            </a:p>
          </p:txBody>
        </p:sp>
        <p:sp>
          <p:nvSpPr>
            <p:cNvPr id="28" name="Rounded Rectangle 26">
              <a:extLst>
                <a:ext uri="{FF2B5EF4-FFF2-40B4-BE49-F238E27FC236}">
                  <a16:creationId xmlns:a16="http://schemas.microsoft.com/office/drawing/2014/main" id="{B0889A46-6E2C-408F-9039-EC936761201E}"/>
                </a:ext>
              </a:extLst>
            </p:cNvPr>
            <p:cNvSpPr/>
            <p:nvPr/>
          </p:nvSpPr>
          <p:spPr>
            <a:xfrm>
              <a:off x="1932643" y="1702242"/>
              <a:ext cx="1394757" cy="44201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Poor Sanitation </a:t>
              </a:r>
            </a:p>
          </p:txBody>
        </p:sp>
        <p:cxnSp>
          <p:nvCxnSpPr>
            <p:cNvPr id="29" name="Straight Arrow Connector 28">
              <a:extLst>
                <a:ext uri="{FF2B5EF4-FFF2-40B4-BE49-F238E27FC236}">
                  <a16:creationId xmlns:a16="http://schemas.microsoft.com/office/drawing/2014/main" id="{57BA8C75-762A-4370-BA78-CCC7706C6C81}"/>
                </a:ext>
              </a:extLst>
            </p:cNvPr>
            <p:cNvCxnSpPr>
              <a:cxnSpLocks/>
            </p:cNvCxnSpPr>
            <p:nvPr/>
          </p:nvCxnSpPr>
          <p:spPr>
            <a:xfrm>
              <a:off x="1701800"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B6A59FD-53B7-4F38-BEEE-AFDAE25ACEBF}"/>
                </a:ext>
              </a:extLst>
            </p:cNvPr>
            <p:cNvCxnSpPr>
              <a:cxnSpLocks/>
            </p:cNvCxnSpPr>
            <p:nvPr/>
          </p:nvCxnSpPr>
          <p:spPr>
            <a:xfrm>
              <a:off x="3721100"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F9C74F-B1D1-4141-B3F9-22DCAD247D34}"/>
                </a:ext>
              </a:extLst>
            </p:cNvPr>
            <p:cNvCxnSpPr>
              <a:cxnSpLocks/>
            </p:cNvCxnSpPr>
            <p:nvPr/>
          </p:nvCxnSpPr>
          <p:spPr>
            <a:xfrm>
              <a:off x="6111617"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B88350F-6BB8-44A4-8E1E-4B805E6FA2EB}"/>
                </a:ext>
              </a:extLst>
            </p:cNvPr>
            <p:cNvCxnSpPr>
              <a:cxnSpLocks/>
            </p:cNvCxnSpPr>
            <p:nvPr/>
          </p:nvCxnSpPr>
          <p:spPr>
            <a:xfrm>
              <a:off x="8318500" y="1411733"/>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845D056-46F0-49E5-8278-1496B020D4A1}"/>
                </a:ext>
              </a:extLst>
            </p:cNvPr>
            <p:cNvCxnSpPr>
              <a:cxnSpLocks/>
            </p:cNvCxnSpPr>
            <p:nvPr/>
          </p:nvCxnSpPr>
          <p:spPr>
            <a:xfrm>
              <a:off x="9997142" y="1354919"/>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4316579-00E0-4699-B174-E77B53F86D71}"/>
                </a:ext>
              </a:extLst>
            </p:cNvPr>
            <p:cNvCxnSpPr>
              <a:cxnSpLocks/>
            </p:cNvCxnSpPr>
            <p:nvPr/>
          </p:nvCxnSpPr>
          <p:spPr>
            <a:xfrm>
              <a:off x="2311400" y="3424950"/>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154525-5DF1-4B14-998A-77FAE2173199}"/>
                </a:ext>
              </a:extLst>
            </p:cNvPr>
            <p:cNvCxnSpPr>
              <a:cxnSpLocks/>
            </p:cNvCxnSpPr>
            <p:nvPr/>
          </p:nvCxnSpPr>
          <p:spPr>
            <a:xfrm>
              <a:off x="4098212" y="3448998"/>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6C1518-FC74-4217-971A-3A223429B0DF}"/>
                </a:ext>
              </a:extLst>
            </p:cNvPr>
            <p:cNvCxnSpPr>
              <a:cxnSpLocks/>
            </p:cNvCxnSpPr>
            <p:nvPr/>
          </p:nvCxnSpPr>
          <p:spPr>
            <a:xfrm>
              <a:off x="5936392" y="3448998"/>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1BD4162-D0C2-4C05-840E-16C7B0D2608C}"/>
                </a:ext>
              </a:extLst>
            </p:cNvPr>
            <p:cNvCxnSpPr>
              <a:cxnSpLocks/>
            </p:cNvCxnSpPr>
            <p:nvPr/>
          </p:nvCxnSpPr>
          <p:spPr>
            <a:xfrm>
              <a:off x="8050298" y="3443595"/>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92C0A2E-2204-4E83-A4D7-F86A11049619}"/>
                </a:ext>
              </a:extLst>
            </p:cNvPr>
            <p:cNvCxnSpPr>
              <a:cxnSpLocks/>
            </p:cNvCxnSpPr>
            <p:nvPr/>
          </p:nvCxnSpPr>
          <p:spPr>
            <a:xfrm>
              <a:off x="9997488" y="3443595"/>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60BDF-BFD8-4046-B60F-9681A6CC6852}"/>
                </a:ext>
              </a:extLst>
            </p:cNvPr>
            <p:cNvCxnSpPr>
              <a:cxnSpLocks/>
            </p:cNvCxnSpPr>
            <p:nvPr/>
          </p:nvCxnSpPr>
          <p:spPr>
            <a:xfrm flipH="1">
              <a:off x="2826650" y="5378101"/>
              <a:ext cx="6698" cy="213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E05139A-CA2C-41BA-A867-99A48596EFB3}"/>
                </a:ext>
              </a:extLst>
            </p:cNvPr>
            <p:cNvCxnSpPr>
              <a:cxnSpLocks/>
            </p:cNvCxnSpPr>
            <p:nvPr/>
          </p:nvCxnSpPr>
          <p:spPr>
            <a:xfrm>
              <a:off x="9118600" y="5322438"/>
              <a:ext cx="0" cy="377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EB96CB-79E9-462A-A629-79B785A92F50}"/>
                </a:ext>
              </a:extLst>
            </p:cNvPr>
            <p:cNvCxnSpPr>
              <a:cxnSpLocks/>
            </p:cNvCxnSpPr>
            <p:nvPr/>
          </p:nvCxnSpPr>
          <p:spPr>
            <a:xfrm>
              <a:off x="454819" y="505083"/>
              <a:ext cx="2381" cy="5633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CB769C-4EF5-4363-936C-7FD24F9BFEC2}"/>
                </a:ext>
              </a:extLst>
            </p:cNvPr>
            <p:cNvCxnSpPr>
              <a:cxnSpLocks/>
            </p:cNvCxnSpPr>
            <p:nvPr/>
          </p:nvCxnSpPr>
          <p:spPr>
            <a:xfrm>
              <a:off x="11785600" y="493207"/>
              <a:ext cx="0" cy="5774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C06233-7300-4B69-A882-FECEA90046B7}"/>
                </a:ext>
              </a:extLst>
            </p:cNvPr>
            <p:cNvCxnSpPr>
              <a:cxnSpLocks/>
            </p:cNvCxnSpPr>
            <p:nvPr/>
          </p:nvCxnSpPr>
          <p:spPr>
            <a:xfrm>
              <a:off x="454819" y="6137615"/>
              <a:ext cx="338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0992AF-77E6-43FA-8E4E-F84F7192495F}"/>
                </a:ext>
              </a:extLst>
            </p:cNvPr>
            <p:cNvCxnSpPr>
              <a:cxnSpLocks/>
            </p:cNvCxnSpPr>
            <p:nvPr/>
          </p:nvCxnSpPr>
          <p:spPr>
            <a:xfrm>
              <a:off x="10452845" y="6245191"/>
              <a:ext cx="1332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6502C3F-E9E7-4B65-A174-36AAC08E3383}"/>
                </a:ext>
              </a:extLst>
            </p:cNvPr>
            <p:cNvCxnSpPr>
              <a:cxnSpLocks/>
            </p:cNvCxnSpPr>
            <p:nvPr/>
          </p:nvCxnSpPr>
          <p:spPr>
            <a:xfrm flipH="1" flipV="1">
              <a:off x="7837714" y="493207"/>
              <a:ext cx="3947886" cy="1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124E1C9-182C-4BB2-8F59-53821C5AFD20}"/>
                </a:ext>
              </a:extLst>
            </p:cNvPr>
            <p:cNvCxnSpPr>
              <a:cxnSpLocks/>
            </p:cNvCxnSpPr>
            <p:nvPr/>
          </p:nvCxnSpPr>
          <p:spPr>
            <a:xfrm>
              <a:off x="454819" y="505083"/>
              <a:ext cx="3987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D00C0D5-85A2-439F-9D1A-B4860FD1EC9B}"/>
                </a:ext>
              </a:extLst>
            </p:cNvPr>
            <p:cNvCxnSpPr>
              <a:stCxn id="14" idx="3"/>
            </p:cNvCxnSpPr>
            <p:nvPr/>
          </p:nvCxnSpPr>
          <p:spPr>
            <a:xfrm flipV="1">
              <a:off x="1978112" y="4210763"/>
              <a:ext cx="303084" cy="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F3E0D1D-D581-44FE-954A-BAD41FD8DE4B}"/>
                </a:ext>
              </a:extLst>
            </p:cNvPr>
            <p:cNvCxnSpPr>
              <a:cxnSpLocks/>
            </p:cNvCxnSpPr>
            <p:nvPr/>
          </p:nvCxnSpPr>
          <p:spPr>
            <a:xfrm flipV="1">
              <a:off x="3730576" y="4225926"/>
              <a:ext cx="303085" cy="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A8384-8630-4349-844E-C841764813C0}"/>
                </a:ext>
              </a:extLst>
            </p:cNvPr>
            <p:cNvCxnSpPr>
              <a:cxnSpLocks/>
            </p:cNvCxnSpPr>
            <p:nvPr/>
          </p:nvCxnSpPr>
          <p:spPr>
            <a:xfrm flipV="1">
              <a:off x="5568756" y="4225334"/>
              <a:ext cx="303085" cy="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EF91B9-9729-492D-BAF7-0590FFD906FE}"/>
                </a:ext>
              </a:extLst>
            </p:cNvPr>
            <p:cNvCxnSpPr>
              <a:cxnSpLocks/>
            </p:cNvCxnSpPr>
            <p:nvPr/>
          </p:nvCxnSpPr>
          <p:spPr>
            <a:xfrm>
              <a:off x="7866480" y="3727696"/>
              <a:ext cx="201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A236919-92B3-41B1-837C-F01D85407B84}"/>
                </a:ext>
              </a:extLst>
            </p:cNvPr>
            <p:cNvCxnSpPr>
              <a:cxnSpLocks/>
            </p:cNvCxnSpPr>
            <p:nvPr/>
          </p:nvCxnSpPr>
          <p:spPr>
            <a:xfrm>
              <a:off x="7866480" y="4512278"/>
              <a:ext cx="1699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111">
              <a:extLst>
                <a:ext uri="{FF2B5EF4-FFF2-40B4-BE49-F238E27FC236}">
                  <a16:creationId xmlns:a16="http://schemas.microsoft.com/office/drawing/2014/main" id="{2C47A00D-E9EE-47A1-8D5D-C071988990BA}"/>
                </a:ext>
              </a:extLst>
            </p:cNvPr>
            <p:cNvSpPr/>
            <p:nvPr/>
          </p:nvSpPr>
          <p:spPr>
            <a:xfrm>
              <a:off x="10207234" y="4210763"/>
              <a:ext cx="1547988" cy="86009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Nutrient demand not met</a:t>
              </a:r>
            </a:p>
          </p:txBody>
        </p:sp>
        <p:cxnSp>
          <p:nvCxnSpPr>
            <p:cNvPr id="53" name="Straight Arrow Connector 52">
              <a:extLst>
                <a:ext uri="{FF2B5EF4-FFF2-40B4-BE49-F238E27FC236}">
                  <a16:creationId xmlns:a16="http://schemas.microsoft.com/office/drawing/2014/main" id="{E3F1E07F-DF9D-4A0D-BDD2-0F70CA53628E}"/>
                </a:ext>
              </a:extLst>
            </p:cNvPr>
            <p:cNvCxnSpPr>
              <a:cxnSpLocks/>
            </p:cNvCxnSpPr>
            <p:nvPr/>
          </p:nvCxnSpPr>
          <p:spPr>
            <a:xfrm flipH="1" flipV="1">
              <a:off x="9989448" y="4593732"/>
              <a:ext cx="17481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4B499C0-16AF-4DE6-91E8-86F30417CA8C}"/>
                </a:ext>
              </a:extLst>
            </p:cNvPr>
            <p:cNvCxnSpPr>
              <a:cxnSpLocks/>
            </p:cNvCxnSpPr>
            <p:nvPr/>
          </p:nvCxnSpPr>
          <p:spPr>
            <a:xfrm flipH="1">
              <a:off x="8050298" y="4091791"/>
              <a:ext cx="184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0AD3845-8CA8-4758-BEDD-85C485D682F5}"/>
                </a:ext>
              </a:extLst>
            </p:cNvPr>
            <p:cNvCxnSpPr>
              <a:cxnSpLocks/>
              <a:stCxn id="19" idx="1"/>
            </p:cNvCxnSpPr>
            <p:nvPr/>
          </p:nvCxnSpPr>
          <p:spPr>
            <a:xfrm flipH="1" flipV="1">
              <a:off x="9997142" y="3763237"/>
              <a:ext cx="210092" cy="21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F9CE696-D954-47B8-98A2-1AA77C7EB33D}"/>
                </a:ext>
              </a:extLst>
            </p:cNvPr>
            <p:cNvCxnSpPr>
              <a:cxnSpLocks/>
            </p:cNvCxnSpPr>
            <p:nvPr/>
          </p:nvCxnSpPr>
          <p:spPr>
            <a:xfrm flipH="1">
              <a:off x="3759328" y="1857882"/>
              <a:ext cx="269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D68797E-D850-416D-B7E3-85AB0D3D6D47}"/>
                </a:ext>
              </a:extLst>
            </p:cNvPr>
            <p:cNvCxnSpPr>
              <a:cxnSpLocks/>
            </p:cNvCxnSpPr>
            <p:nvPr/>
          </p:nvCxnSpPr>
          <p:spPr>
            <a:xfrm flipH="1">
              <a:off x="3754566" y="2168325"/>
              <a:ext cx="269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B71BC2B-9929-492D-BF80-D16259E036DF}"/>
                </a:ext>
              </a:extLst>
            </p:cNvPr>
            <p:cNvCxnSpPr>
              <a:cxnSpLocks/>
            </p:cNvCxnSpPr>
            <p:nvPr/>
          </p:nvCxnSpPr>
          <p:spPr>
            <a:xfrm flipV="1">
              <a:off x="3358290" y="2232938"/>
              <a:ext cx="303085" cy="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670623" y="209639"/>
            <a:ext cx="9986926"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a:solidFill>
                  <a:prstClr val="white"/>
                </a:solidFill>
                <a:latin typeface="Georgia"/>
                <a:ea typeface="+mj-ea"/>
                <a:cs typeface="+mj-cs"/>
              </a:rPr>
              <a:t>Multi-dimensional Poverty and Malnutrition</a:t>
            </a:r>
            <a:endParaRPr lang="en-IN"/>
          </a:p>
        </p:txBody>
      </p:sp>
    </p:spTree>
    <p:extLst>
      <p:ext uri="{BB962C8B-B14F-4D97-AF65-F5344CB8AC3E}">
        <p14:creationId xmlns:p14="http://schemas.microsoft.com/office/powerpoint/2010/main" val="187927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g.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514" y="1393729"/>
            <a:ext cx="8021615" cy="47779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TextBox 5"/>
          <p:cNvSpPr txBox="1"/>
          <p:nvPr/>
        </p:nvSpPr>
        <p:spPr>
          <a:xfrm>
            <a:off x="344557" y="6604084"/>
            <a:ext cx="12032974" cy="253916"/>
          </a:xfrm>
          <a:prstGeom prst="rect">
            <a:avLst/>
          </a:prstGeom>
          <a:noFill/>
        </p:spPr>
        <p:txBody>
          <a:bodyPr wrap="square" rtlCol="0">
            <a:spAutoFit/>
          </a:bodyPr>
          <a:lstStyle/>
          <a:p>
            <a:pPr algn="ctr"/>
            <a:r>
              <a:rPr lang="en-IN" sz="1050" b="1" i="1" dirty="0"/>
              <a:t>Source: </a:t>
            </a:r>
            <a:r>
              <a:rPr lang="en-IN" sz="1050" b="1" i="1" dirty="0">
                <a:hlinkClick r:id="rId3"/>
              </a:rPr>
              <a:t>https://www.ncbi.nlm.nih.gov/pmc/articles/PMC6004534/</a:t>
            </a:r>
            <a:r>
              <a:rPr lang="en-IN" sz="1050" b="1" i="1" dirty="0"/>
              <a:t>,</a:t>
            </a:r>
            <a:r>
              <a:rPr lang="en-US" sz="1050" b="1" i="1" dirty="0"/>
              <a:t> Pathways from women's group-based programs to nutrition change in South Asia: A conceptual framework and literature review</a:t>
            </a:r>
            <a:r>
              <a:rPr lang="en-IN" sz="1050" b="1" i="1" dirty="0"/>
              <a:t> </a:t>
            </a:r>
          </a:p>
        </p:txBody>
      </p:sp>
      <p:sp>
        <p:nvSpPr>
          <p:cNvPr id="3" name="Oval 2"/>
          <p:cNvSpPr/>
          <p:nvPr/>
        </p:nvSpPr>
        <p:spPr>
          <a:xfrm>
            <a:off x="1530310" y="3782706"/>
            <a:ext cx="6400800" cy="133747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838200" y="393270"/>
            <a:ext cx="10190018"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465331"/>
            <a:ext cx="11768420" cy="654820"/>
          </a:xfrm>
        </p:spPr>
        <p:txBody>
          <a:bodyPr>
            <a:noAutofit/>
          </a:bodyPr>
          <a:lstStyle/>
          <a:p>
            <a:r>
              <a:rPr lang="en-US" sz="2800" b="1" dirty="0">
                <a:solidFill>
                  <a:schemeClr val="bg1"/>
                </a:solidFill>
              </a:rPr>
              <a:t>Conceptual pathways –</a:t>
            </a:r>
            <a:br>
              <a:rPr lang="en-US" sz="2800" b="1" dirty="0">
                <a:solidFill>
                  <a:schemeClr val="bg1"/>
                </a:solidFill>
              </a:rPr>
            </a:br>
            <a:r>
              <a:rPr lang="en-US" sz="2800" b="1" dirty="0">
                <a:solidFill>
                  <a:schemeClr val="bg1"/>
                </a:solidFill>
              </a:rPr>
              <a:t>How women's groups can change health and nutrition</a:t>
            </a:r>
            <a:endParaRPr lang="en-IN" sz="2800" b="1" dirty="0">
              <a:solidFill>
                <a:schemeClr val="bg1"/>
              </a:solidFill>
            </a:endParaRPr>
          </a:p>
        </p:txBody>
      </p:sp>
    </p:spTree>
    <p:extLst>
      <p:ext uri="{BB962C8B-B14F-4D97-AF65-F5344CB8AC3E}">
        <p14:creationId xmlns:p14="http://schemas.microsoft.com/office/powerpoint/2010/main" val="2740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83925" y="325692"/>
            <a:ext cx="4370510" cy="77704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b="1" dirty="0">
                <a:solidFill>
                  <a:schemeClr val="bg1"/>
                </a:solidFill>
                <a:latin typeface="+mj-lt"/>
                <a:ea typeface="+mj-ea"/>
                <a:cs typeface="+mj-cs"/>
              </a:rPr>
              <a:t>Why integrate FNHW?</a:t>
            </a:r>
          </a:p>
        </p:txBody>
      </p:sp>
      <p:sp>
        <p:nvSpPr>
          <p:cNvPr id="43" name="TextBox 42"/>
          <p:cNvSpPr txBox="1"/>
          <p:nvPr/>
        </p:nvSpPr>
        <p:spPr>
          <a:xfrm>
            <a:off x="2392726" y="3337089"/>
            <a:ext cx="933855" cy="369332"/>
          </a:xfrm>
          <a:prstGeom prst="rect">
            <a:avLst/>
          </a:prstGeom>
          <a:noFill/>
        </p:spPr>
        <p:txBody>
          <a:bodyPr wrap="square" rtlCol="0">
            <a:spAutoFit/>
          </a:bodyPr>
          <a:lstStyle/>
          <a:p>
            <a:pPr algn="ctr"/>
            <a:r>
              <a:rPr lang="en-IN" dirty="0">
                <a:solidFill>
                  <a:schemeClr val="accent6">
                    <a:lumMod val="75000"/>
                  </a:schemeClr>
                </a:solidFill>
                <a:latin typeface="+mj-lt"/>
                <a:sym typeface="Wingdings 2" panose="05020102010507070707" pitchFamily="18" charset="2"/>
              </a:rPr>
              <a:t></a:t>
            </a:r>
            <a:endParaRPr lang="en-IN" dirty="0">
              <a:solidFill>
                <a:schemeClr val="accent6">
                  <a:lumMod val="75000"/>
                </a:schemeClr>
              </a:solidFill>
              <a:latin typeface="+mj-lt"/>
            </a:endParaRPr>
          </a:p>
        </p:txBody>
      </p:sp>
      <p:grpSp>
        <p:nvGrpSpPr>
          <p:cNvPr id="55" name="Group 54"/>
          <p:cNvGrpSpPr/>
          <p:nvPr/>
        </p:nvGrpSpPr>
        <p:grpSpPr>
          <a:xfrm>
            <a:off x="395311" y="3959153"/>
            <a:ext cx="4810404" cy="2285194"/>
            <a:chOff x="541231" y="3959153"/>
            <a:chExt cx="4810404" cy="2285194"/>
          </a:xfrm>
        </p:grpSpPr>
        <p:pic>
          <p:nvPicPr>
            <p:cNvPr id="40" name="Picture 39"/>
            <p:cNvPicPr>
              <a:picLocks noChangeAspect="1"/>
            </p:cNvPicPr>
            <p:nvPr/>
          </p:nvPicPr>
          <p:blipFill rotWithShape="1">
            <a:blip r:embed="rId3" cstate="email">
              <a:extLst>
                <a:ext uri="{28A0092B-C50C-407E-A947-70E740481C1C}">
                  <a14:useLocalDpi xmlns:a14="http://schemas.microsoft.com/office/drawing/2010/main"/>
                </a:ext>
              </a:extLst>
            </a:blip>
            <a:srcRect t="51333" r="49447"/>
            <a:stretch/>
          </p:blipFill>
          <p:spPr>
            <a:xfrm>
              <a:off x="838200" y="3993200"/>
              <a:ext cx="1856362" cy="1702340"/>
            </a:xfrm>
            <a:prstGeom prst="rect">
              <a:avLst/>
            </a:prstGeom>
          </p:spPr>
        </p:pic>
        <p:pic>
          <p:nvPicPr>
            <p:cNvPr id="42" name="Picture 41"/>
            <p:cNvPicPr>
              <a:picLocks noChangeAspect="1"/>
            </p:cNvPicPr>
            <p:nvPr/>
          </p:nvPicPr>
          <p:blipFill rotWithShape="1">
            <a:blip r:embed="rId3" cstate="email">
              <a:extLst>
                <a:ext uri="{28A0092B-C50C-407E-A947-70E740481C1C}">
                  <a14:useLocalDpi xmlns:a14="http://schemas.microsoft.com/office/drawing/2010/main"/>
                </a:ext>
              </a:extLst>
            </a:blip>
            <a:srcRect l="51710" t="50360"/>
            <a:stretch/>
          </p:blipFill>
          <p:spPr>
            <a:xfrm>
              <a:off x="3279272" y="3959153"/>
              <a:ext cx="1773274" cy="1736387"/>
            </a:xfrm>
            <a:prstGeom prst="rect">
              <a:avLst/>
            </a:prstGeom>
          </p:spPr>
        </p:pic>
        <p:sp>
          <p:nvSpPr>
            <p:cNvPr id="52" name="TextBox 51"/>
            <p:cNvSpPr txBox="1"/>
            <p:nvPr/>
          </p:nvSpPr>
          <p:spPr>
            <a:xfrm>
              <a:off x="541231" y="5875015"/>
              <a:ext cx="4810404" cy="369332"/>
            </a:xfrm>
            <a:prstGeom prst="rect">
              <a:avLst/>
            </a:prstGeom>
            <a:noFill/>
          </p:spPr>
          <p:txBody>
            <a:bodyPr wrap="square" rtlCol="0">
              <a:spAutoFit/>
            </a:bodyPr>
            <a:lstStyle/>
            <a:p>
              <a:pPr algn="ctr"/>
              <a:r>
                <a:rPr lang="en-US" dirty="0"/>
                <a:t>Appropriate Sanitation and Hygiene</a:t>
              </a:r>
              <a:endParaRPr lang="en-IN" dirty="0"/>
            </a:p>
          </p:txBody>
        </p:sp>
      </p:grpSp>
      <p:grpSp>
        <p:nvGrpSpPr>
          <p:cNvPr id="8" name="Group 7"/>
          <p:cNvGrpSpPr/>
          <p:nvPr/>
        </p:nvGrpSpPr>
        <p:grpSpPr>
          <a:xfrm>
            <a:off x="465615" y="1764872"/>
            <a:ext cx="2334898" cy="1908670"/>
            <a:chOff x="615048" y="1764872"/>
            <a:chExt cx="2334898" cy="1908670"/>
          </a:xfrm>
        </p:grpSpPr>
        <p:pic>
          <p:nvPicPr>
            <p:cNvPr id="39" name="Picture 38"/>
            <p:cNvPicPr>
              <a:picLocks noChangeAspect="1"/>
            </p:cNvPicPr>
            <p:nvPr/>
          </p:nvPicPr>
          <p:blipFill rotWithShape="1">
            <a:blip r:embed="rId3" cstate="email">
              <a:extLst>
                <a:ext uri="{28A0092B-C50C-407E-A947-70E740481C1C}">
                  <a14:useLocalDpi xmlns:a14="http://schemas.microsoft.com/office/drawing/2010/main"/>
                </a:ext>
              </a:extLst>
            </a:blip>
            <a:srcRect r="47593" b="50062"/>
            <a:stretch/>
          </p:blipFill>
          <p:spPr>
            <a:xfrm>
              <a:off x="838200" y="1764872"/>
              <a:ext cx="1924455" cy="1746809"/>
            </a:xfrm>
            <a:prstGeom prst="rect">
              <a:avLst/>
            </a:prstGeom>
          </p:spPr>
        </p:pic>
        <p:sp>
          <p:nvSpPr>
            <p:cNvPr id="53" name="TextBox 52"/>
            <p:cNvSpPr txBox="1"/>
            <p:nvPr/>
          </p:nvSpPr>
          <p:spPr>
            <a:xfrm>
              <a:off x="615048" y="3304210"/>
              <a:ext cx="2334898" cy="369332"/>
            </a:xfrm>
            <a:prstGeom prst="rect">
              <a:avLst/>
            </a:prstGeom>
            <a:noFill/>
          </p:spPr>
          <p:txBody>
            <a:bodyPr wrap="square" rtlCol="0">
              <a:spAutoFit/>
            </a:bodyPr>
            <a:lstStyle/>
            <a:p>
              <a:pPr algn="ctr"/>
              <a:r>
                <a:rPr lang="en-US" dirty="0"/>
                <a:t>Proper Nutrition</a:t>
              </a:r>
              <a:endParaRPr lang="en-IN" dirty="0"/>
            </a:p>
          </p:txBody>
        </p:sp>
      </p:grpSp>
      <p:grpSp>
        <p:nvGrpSpPr>
          <p:cNvPr id="16" name="Group 15"/>
          <p:cNvGrpSpPr/>
          <p:nvPr/>
        </p:nvGrpSpPr>
        <p:grpSpPr>
          <a:xfrm>
            <a:off x="3038463" y="1763662"/>
            <a:ext cx="2180408" cy="1921071"/>
            <a:chOff x="3187366" y="1762199"/>
            <a:chExt cx="2180408" cy="1921071"/>
          </a:xfrm>
        </p:grpSpPr>
        <p:pic>
          <p:nvPicPr>
            <p:cNvPr id="41" name="Picture 40"/>
            <p:cNvPicPr>
              <a:picLocks noChangeAspect="1"/>
            </p:cNvPicPr>
            <p:nvPr/>
          </p:nvPicPr>
          <p:blipFill rotWithShape="1">
            <a:blip r:embed="rId3" cstate="email">
              <a:extLst>
                <a:ext uri="{28A0092B-C50C-407E-A947-70E740481C1C}">
                  <a14:useLocalDpi xmlns:a14="http://schemas.microsoft.com/office/drawing/2010/main"/>
                </a:ext>
              </a:extLst>
            </a:blip>
            <a:srcRect l="49699" b="49986"/>
            <a:stretch/>
          </p:blipFill>
          <p:spPr>
            <a:xfrm>
              <a:off x="3205426" y="1762199"/>
              <a:ext cx="1847120" cy="1749482"/>
            </a:xfrm>
            <a:prstGeom prst="rect">
              <a:avLst/>
            </a:prstGeom>
            <a:ln>
              <a:noFill/>
            </a:ln>
          </p:spPr>
        </p:pic>
        <p:sp>
          <p:nvSpPr>
            <p:cNvPr id="54" name="TextBox 53"/>
            <p:cNvSpPr txBox="1"/>
            <p:nvPr/>
          </p:nvSpPr>
          <p:spPr>
            <a:xfrm>
              <a:off x="3187366" y="3313938"/>
              <a:ext cx="2180408" cy="369332"/>
            </a:xfrm>
            <a:prstGeom prst="rect">
              <a:avLst/>
            </a:prstGeom>
            <a:noFill/>
            <a:ln>
              <a:noFill/>
            </a:ln>
          </p:spPr>
          <p:txBody>
            <a:bodyPr wrap="square" rtlCol="0">
              <a:spAutoFit/>
            </a:bodyPr>
            <a:lstStyle/>
            <a:p>
              <a:pPr algn="ctr"/>
              <a:r>
                <a:rPr lang="en-US" dirty="0">
                  <a:solidFill>
                    <a:schemeClr val="accent4">
                      <a:lumMod val="50000"/>
                    </a:schemeClr>
                  </a:solidFill>
                </a:rPr>
                <a:t>Health Services</a:t>
              </a:r>
              <a:endParaRPr lang="en-IN" dirty="0">
                <a:solidFill>
                  <a:schemeClr val="accent4">
                    <a:lumMod val="50000"/>
                  </a:schemeClr>
                </a:solidFill>
              </a:endParaRPr>
            </a:p>
          </p:txBody>
        </p:sp>
      </p:grpSp>
      <p:pic>
        <p:nvPicPr>
          <p:cNvPr id="56" name="Picture 5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6464" y="3588690"/>
            <a:ext cx="1184962" cy="511886"/>
          </a:xfrm>
          <a:prstGeom prst="rect">
            <a:avLst/>
          </a:prstGeom>
        </p:spPr>
      </p:pic>
      <p:sp>
        <p:nvSpPr>
          <p:cNvPr id="57" name="Right Arrow 56"/>
          <p:cNvSpPr/>
          <p:nvPr/>
        </p:nvSpPr>
        <p:spPr>
          <a:xfrm>
            <a:off x="7214796" y="3609589"/>
            <a:ext cx="489856" cy="3152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ight Arrow 57"/>
          <p:cNvSpPr/>
          <p:nvPr/>
        </p:nvSpPr>
        <p:spPr>
          <a:xfrm>
            <a:off x="9501818" y="3568760"/>
            <a:ext cx="489856" cy="315297"/>
          </a:xfrm>
          <a:prstGeom prst="right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3" name="Picture 62"/>
          <p:cNvPicPr>
            <a:picLocks noChangeAspect="1"/>
          </p:cNvPicPr>
          <p:nvPr/>
        </p:nvPicPr>
        <p:blipFill rotWithShape="1">
          <a:blip r:embed="rId5" cstate="email">
            <a:extLst>
              <a:ext uri="{28A0092B-C50C-407E-A947-70E740481C1C}">
                <a14:useLocalDpi xmlns:a14="http://schemas.microsoft.com/office/drawing/2010/main"/>
              </a:ext>
            </a:extLst>
          </a:blip>
          <a:srcRect b="50321"/>
          <a:stretch/>
        </p:blipFill>
        <p:spPr>
          <a:xfrm>
            <a:off x="5754432" y="1780959"/>
            <a:ext cx="1625601" cy="1723306"/>
          </a:xfrm>
          <a:prstGeom prst="rect">
            <a:avLst/>
          </a:prstGeom>
          <a:ln>
            <a:noFill/>
          </a:ln>
        </p:spPr>
      </p:pic>
      <p:sp>
        <p:nvSpPr>
          <p:cNvPr id="64" name="TextBox 63"/>
          <p:cNvSpPr txBox="1"/>
          <p:nvPr/>
        </p:nvSpPr>
        <p:spPr>
          <a:xfrm>
            <a:off x="6110399" y="3597754"/>
            <a:ext cx="913666" cy="369332"/>
          </a:xfrm>
          <a:prstGeom prst="rect">
            <a:avLst/>
          </a:prstGeom>
          <a:noFill/>
        </p:spPr>
        <p:txBody>
          <a:bodyPr wrap="square" rtlCol="0">
            <a:spAutoFit/>
          </a:bodyPr>
          <a:lstStyle/>
          <a:p>
            <a:pPr algn="ctr"/>
            <a:r>
              <a:rPr lang="en-IN" dirty="0">
                <a:solidFill>
                  <a:schemeClr val="accent6">
                    <a:lumMod val="75000"/>
                  </a:schemeClr>
                </a:solidFill>
                <a:sym typeface="Wingdings 2" panose="05020102010507070707" pitchFamily="18" charset="2"/>
              </a:rPr>
              <a:t></a:t>
            </a:r>
            <a:endParaRPr lang="en-IN" dirty="0">
              <a:solidFill>
                <a:schemeClr val="accent6">
                  <a:lumMod val="75000"/>
                </a:schemeClr>
              </a:solidFill>
            </a:endParaRPr>
          </a:p>
        </p:txBody>
      </p:sp>
      <p:pic>
        <p:nvPicPr>
          <p:cNvPr id="66" name="Picture 6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63669" y="2924676"/>
            <a:ext cx="1611086" cy="1596572"/>
          </a:xfrm>
          <a:prstGeom prst="rect">
            <a:avLst/>
          </a:prstGeom>
          <a:ln>
            <a:noFill/>
          </a:ln>
        </p:spPr>
      </p:pic>
      <p:pic>
        <p:nvPicPr>
          <p:cNvPr id="69" name="Picture 6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49864" y="2918413"/>
            <a:ext cx="2107955" cy="1843703"/>
          </a:xfrm>
          <a:prstGeom prst="rect">
            <a:avLst/>
          </a:prstGeom>
          <a:ln>
            <a:noFill/>
          </a:ln>
        </p:spPr>
      </p:pic>
      <p:sp>
        <p:nvSpPr>
          <p:cNvPr id="71" name="TextBox 70"/>
          <p:cNvSpPr txBox="1"/>
          <p:nvPr/>
        </p:nvSpPr>
        <p:spPr>
          <a:xfrm>
            <a:off x="5354435" y="5763124"/>
            <a:ext cx="2673659" cy="646331"/>
          </a:xfrm>
          <a:prstGeom prst="rect">
            <a:avLst/>
          </a:prstGeom>
          <a:noFill/>
        </p:spPr>
        <p:txBody>
          <a:bodyPr wrap="square" rtlCol="0">
            <a:spAutoFit/>
          </a:bodyPr>
          <a:lstStyle/>
          <a:p>
            <a:pPr algn="ctr"/>
            <a:r>
              <a:rPr lang="en-US" dirty="0"/>
              <a:t>Less Expenditure on Health/Diseases</a:t>
            </a:r>
            <a:endParaRPr lang="en-IN" dirty="0"/>
          </a:p>
        </p:txBody>
      </p:sp>
      <p:sp>
        <p:nvSpPr>
          <p:cNvPr id="72" name="TextBox 71"/>
          <p:cNvSpPr txBox="1"/>
          <p:nvPr/>
        </p:nvSpPr>
        <p:spPr>
          <a:xfrm>
            <a:off x="7750745" y="4762116"/>
            <a:ext cx="1996001" cy="369332"/>
          </a:xfrm>
          <a:prstGeom prst="rect">
            <a:avLst/>
          </a:prstGeom>
          <a:noFill/>
        </p:spPr>
        <p:txBody>
          <a:bodyPr wrap="square" rtlCol="0">
            <a:spAutoFit/>
          </a:bodyPr>
          <a:lstStyle/>
          <a:p>
            <a:pPr algn="ctr"/>
            <a:r>
              <a:rPr lang="en-US" dirty="0"/>
              <a:t>Increased savings</a:t>
            </a:r>
            <a:endParaRPr lang="en-IN" dirty="0"/>
          </a:p>
        </p:txBody>
      </p:sp>
      <p:sp>
        <p:nvSpPr>
          <p:cNvPr id="73" name="TextBox 72"/>
          <p:cNvSpPr txBox="1"/>
          <p:nvPr/>
        </p:nvSpPr>
        <p:spPr>
          <a:xfrm>
            <a:off x="10185859" y="4844370"/>
            <a:ext cx="1835964" cy="1323439"/>
          </a:xfrm>
          <a:prstGeom prst="rect">
            <a:avLst/>
          </a:prstGeom>
          <a:noFill/>
        </p:spPr>
        <p:txBody>
          <a:bodyPr wrap="square" rtlCol="0">
            <a:spAutoFit/>
          </a:bodyPr>
          <a:lstStyle/>
          <a:p>
            <a:pPr algn="ctr"/>
            <a:r>
              <a:rPr lang="en-US" sz="2000" b="1" dirty="0">
                <a:solidFill>
                  <a:srgbClr val="00B050"/>
                </a:solidFill>
              </a:rPr>
              <a:t>Overall wellbeing and improved quality of life</a:t>
            </a:r>
            <a:endParaRPr lang="en-IN" sz="2000" b="1" dirty="0">
              <a:solidFill>
                <a:srgbClr val="00B050"/>
              </a:solidFill>
            </a:endParaRPr>
          </a:p>
        </p:txBody>
      </p:sp>
      <p:pic>
        <p:nvPicPr>
          <p:cNvPr id="75" name="Picture 74"/>
          <p:cNvPicPr>
            <a:picLocks noChangeAspect="1"/>
          </p:cNvPicPr>
          <p:nvPr/>
        </p:nvPicPr>
        <p:blipFill rotWithShape="1">
          <a:blip r:embed="rId5" cstate="email">
            <a:extLst>
              <a:ext uri="{28A0092B-C50C-407E-A947-70E740481C1C}">
                <a14:useLocalDpi xmlns:a14="http://schemas.microsoft.com/office/drawing/2010/main"/>
              </a:ext>
            </a:extLst>
          </a:blip>
          <a:srcRect t="53292" b="-1"/>
          <a:stretch/>
        </p:blipFill>
        <p:spPr>
          <a:xfrm>
            <a:off x="5822026" y="4144301"/>
            <a:ext cx="1625601" cy="1620271"/>
          </a:xfrm>
          <a:prstGeom prst="rect">
            <a:avLst/>
          </a:prstGeom>
          <a:ln>
            <a:noFill/>
          </a:ln>
        </p:spPr>
      </p:pic>
    </p:spTree>
    <p:extLst>
      <p:ext uri="{BB962C8B-B14F-4D97-AF65-F5344CB8AC3E}">
        <p14:creationId xmlns:p14="http://schemas.microsoft.com/office/powerpoint/2010/main" val="14735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animBg="1"/>
      <p:bldP spid="58" grpId="0" animBg="1"/>
      <p:bldP spid="64" grpId="0"/>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TextBox 5"/>
          <p:cNvSpPr txBox="1"/>
          <p:nvPr/>
        </p:nvSpPr>
        <p:spPr>
          <a:xfrm>
            <a:off x="838199" y="6175716"/>
            <a:ext cx="10294135" cy="646331"/>
          </a:xfrm>
          <a:prstGeom prst="rect">
            <a:avLst/>
          </a:prstGeom>
          <a:noFill/>
        </p:spPr>
        <p:txBody>
          <a:bodyPr wrap="square" rtlCol="0">
            <a:spAutoFit/>
          </a:bodyPr>
          <a:lstStyle/>
          <a:p>
            <a:pPr lvl="0"/>
            <a:r>
              <a:rPr lang="en-US" sz="900" b="1" i="1" dirty="0" smtClean="0">
                <a:hlinkClick r:id="rId2"/>
              </a:rPr>
              <a:t>1</a:t>
            </a:r>
            <a:r>
              <a:rPr lang="en-US" sz="900" b="1" i="1" dirty="0" smtClean="0">
                <a:solidFill>
                  <a:srgbClr val="0070C0"/>
                </a:solidFill>
                <a:hlinkClick r:id="rId2"/>
              </a:rPr>
              <a:t>. </a:t>
            </a:r>
            <a:r>
              <a:rPr lang="en-US" sz="900" b="1" i="1" dirty="0">
                <a:solidFill>
                  <a:srgbClr val="0070C0"/>
                </a:solidFill>
                <a:hlinkClick r:id="rId3"/>
              </a:rPr>
              <a:t>https://</a:t>
            </a:r>
            <a:r>
              <a:rPr lang="en-US" sz="900" b="1" i="1" dirty="0" smtClean="0">
                <a:solidFill>
                  <a:srgbClr val="0070C0"/>
                </a:solidFill>
                <a:hlinkClick r:id="rId3"/>
              </a:rPr>
              <a:t>drive.google.com/file/d/1oOlOSsY97aGnOtxStXjwHUYy7BVyBK98/view?usp=sharing</a:t>
            </a:r>
            <a:endParaRPr lang="en-US" sz="900" b="1" i="1" dirty="0" smtClean="0">
              <a:solidFill>
                <a:srgbClr val="0070C0"/>
              </a:solidFill>
              <a:hlinkClick r:id="rId2"/>
            </a:endParaRPr>
          </a:p>
          <a:p>
            <a:r>
              <a:rPr lang="en-US" sz="900" b="1" i="1" u="sng" dirty="0" smtClean="0">
                <a:hlinkClick r:id="rId2"/>
              </a:rPr>
              <a:t>2.</a:t>
            </a:r>
            <a:r>
              <a:rPr lang="en-US" sz="900" b="1" i="1" dirty="0" smtClean="0">
                <a:hlinkClick r:id="rId2"/>
              </a:rPr>
              <a:t> https</a:t>
            </a:r>
            <a:r>
              <a:rPr lang="en-US" sz="900" b="1" i="1" dirty="0">
                <a:hlinkClick r:id="rId2"/>
              </a:rPr>
              <a:t>://</a:t>
            </a:r>
            <a:r>
              <a:rPr lang="en-US" sz="900" b="1" i="1" dirty="0" smtClean="0">
                <a:hlinkClick r:id="rId2"/>
              </a:rPr>
              <a:t>aajeevika.gov.in/sites/default/files/Master%20Circular%20for%20Food%2C%20Nutrition%2C%20Health%20and%20Wash%20Interventions.pdf</a:t>
            </a:r>
            <a:endParaRPr lang="en-US" sz="900" b="1" i="1" dirty="0" smtClean="0"/>
          </a:p>
          <a:p>
            <a:r>
              <a:rPr lang="en-US" sz="900" b="1" i="1" dirty="0">
                <a:solidFill>
                  <a:srgbClr val="0070C0"/>
                </a:solidFill>
              </a:rPr>
              <a:t>3</a:t>
            </a:r>
            <a:r>
              <a:rPr lang="en-US" sz="900" b="1" i="1" dirty="0" smtClean="0">
                <a:solidFill>
                  <a:srgbClr val="0070C0"/>
                </a:solidFill>
              </a:rPr>
              <a:t>. </a:t>
            </a:r>
            <a:r>
              <a:rPr lang="en-US" sz="900" b="1" i="1" u="sng" dirty="0" smtClean="0">
                <a:solidFill>
                  <a:srgbClr val="0070C0"/>
                </a:solidFill>
                <a:hlinkClick r:id="rId4"/>
              </a:rPr>
              <a:t>https</a:t>
            </a:r>
            <a:r>
              <a:rPr lang="en-US" sz="900" b="1" i="1" u="sng" dirty="0">
                <a:solidFill>
                  <a:srgbClr val="0070C0"/>
                </a:solidFill>
                <a:hlinkClick r:id="rId4"/>
              </a:rPr>
              <a:t>://</a:t>
            </a:r>
            <a:r>
              <a:rPr lang="en-US" sz="900" b="1" i="1" u="sng" dirty="0" smtClean="0">
                <a:solidFill>
                  <a:srgbClr val="0070C0"/>
                </a:solidFill>
                <a:hlinkClick r:id="rId4"/>
              </a:rPr>
              <a:t>aajeevika.gov.in/sites/default/files/Joint%20Advisory%20on%20Nutrition.pdf</a:t>
            </a:r>
            <a:endParaRPr lang="en-US" sz="900" b="1" i="1" u="sng" dirty="0" smtClean="0">
              <a:solidFill>
                <a:srgbClr val="0070C0"/>
              </a:solidFill>
            </a:endParaRPr>
          </a:p>
          <a:p>
            <a:r>
              <a:rPr lang="en-US" sz="900" dirty="0" smtClean="0">
                <a:hlinkClick r:id="rId5"/>
              </a:rPr>
              <a:t>4. https</a:t>
            </a:r>
            <a:r>
              <a:rPr lang="en-US" sz="900" dirty="0">
                <a:hlinkClick r:id="rId5"/>
              </a:rPr>
              <a:t>://</a:t>
            </a:r>
            <a:r>
              <a:rPr lang="en-US" sz="900" dirty="0" smtClean="0">
                <a:hlinkClick r:id="rId5"/>
              </a:rPr>
              <a:t>drive.google.com/file/d/1-pNEZtYKyPcaSwvGTsJZ1rLtZShzYHnT/view?usp=sharing</a:t>
            </a:r>
            <a:endParaRPr lang="en-IN" sz="1200" b="1" i="1" dirty="0"/>
          </a:p>
        </p:txBody>
      </p:sp>
      <p:sp>
        <p:nvSpPr>
          <p:cNvPr id="3" name="Rounded Rectangular Callout 2"/>
          <p:cNvSpPr/>
          <p:nvPr/>
        </p:nvSpPr>
        <p:spPr>
          <a:xfrm>
            <a:off x="838200" y="1588249"/>
            <a:ext cx="3265715" cy="1672726"/>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a:solidFill>
                  <a:schemeClr val="tx1"/>
                </a:solidFill>
              </a:rPr>
              <a:t>To reduce expenditure on medical </a:t>
            </a:r>
            <a:r>
              <a:rPr lang="en-IN" sz="1600" dirty="0">
                <a:solidFill>
                  <a:schemeClr val="tx1"/>
                </a:solidFill>
              </a:rPr>
              <a:t>care, increase economic productivity </a:t>
            </a:r>
            <a:r>
              <a:rPr lang="en-US" sz="1600" dirty="0">
                <a:solidFill>
                  <a:schemeClr val="tx1"/>
                </a:solidFill>
              </a:rPr>
              <a:t>and improve the quality of life of rural women and their families, </a:t>
            </a:r>
            <a:r>
              <a:rPr lang="en-IN" sz="1600" dirty="0">
                <a:solidFill>
                  <a:schemeClr val="tx1"/>
                </a:solidFill>
              </a:rPr>
              <a:t>necessary and appropriate FNHW</a:t>
            </a:r>
            <a:r>
              <a:rPr lang="en-US" sz="1600" dirty="0">
                <a:solidFill>
                  <a:schemeClr val="tx1"/>
                </a:solidFill>
              </a:rPr>
              <a:t> </a:t>
            </a:r>
            <a:r>
              <a:rPr lang="en-IN" sz="1600" dirty="0">
                <a:solidFill>
                  <a:schemeClr val="tx1"/>
                </a:solidFill>
              </a:rPr>
              <a:t>interventions are to be promoted upfront.</a:t>
            </a:r>
            <a:endParaRPr lang="en-US" sz="1600" dirty="0">
              <a:solidFill>
                <a:schemeClr val="tx1"/>
              </a:solidFill>
            </a:endParaRPr>
          </a:p>
        </p:txBody>
      </p:sp>
      <p:sp>
        <p:nvSpPr>
          <p:cNvPr id="8" name="Rounded Rectangular Callout 7"/>
          <p:cNvSpPr/>
          <p:nvPr/>
        </p:nvSpPr>
        <p:spPr>
          <a:xfrm>
            <a:off x="838199" y="3812051"/>
            <a:ext cx="3265715" cy="1946366"/>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These interventions need to </a:t>
            </a:r>
            <a:r>
              <a:rPr lang="en-US" sz="1600" dirty="0">
                <a:solidFill>
                  <a:schemeClr val="tx1"/>
                </a:solidFill>
              </a:rPr>
              <a:t>converge with the activities of the National Health Mission (NHM), Integrated </a:t>
            </a:r>
            <a:r>
              <a:rPr lang="en-IN" sz="1600" dirty="0">
                <a:solidFill>
                  <a:schemeClr val="tx1"/>
                </a:solidFill>
              </a:rPr>
              <a:t>Child Development Services (ICDS) </a:t>
            </a:r>
            <a:r>
              <a:rPr lang="en-US" sz="1600" dirty="0">
                <a:solidFill>
                  <a:schemeClr val="tx1"/>
                </a:solidFill>
              </a:rPr>
              <a:t>and </a:t>
            </a:r>
            <a:r>
              <a:rPr lang="en-US" sz="1600" dirty="0" err="1">
                <a:solidFill>
                  <a:schemeClr val="tx1"/>
                </a:solidFill>
              </a:rPr>
              <a:t>Swachh</a:t>
            </a:r>
            <a:r>
              <a:rPr lang="en-US" sz="1600" dirty="0">
                <a:solidFill>
                  <a:schemeClr val="tx1"/>
                </a:solidFill>
              </a:rPr>
              <a:t> Bharat Mission (SBM) and others, primarily focus on generating demand </a:t>
            </a:r>
            <a:r>
              <a:rPr lang="en-IN" sz="1600" dirty="0">
                <a:solidFill>
                  <a:schemeClr val="tx1"/>
                </a:solidFill>
              </a:rPr>
              <a:t>for their services. </a:t>
            </a:r>
            <a:endParaRPr lang="en-US" sz="1600" dirty="0">
              <a:solidFill>
                <a:schemeClr val="tx1"/>
              </a:solidFill>
            </a:endParaRPr>
          </a:p>
        </p:txBody>
      </p:sp>
      <p:sp>
        <p:nvSpPr>
          <p:cNvPr id="9" name="Rounded Rectangular Callout 8"/>
          <p:cNvSpPr/>
          <p:nvPr/>
        </p:nvSpPr>
        <p:spPr>
          <a:xfrm>
            <a:off x="5706162" y="1372847"/>
            <a:ext cx="5853545" cy="858727"/>
          </a:xfrm>
          <a:prstGeom prst="wedgeRoundRectCallou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In 2016, an advisory on </a:t>
            </a:r>
            <a:r>
              <a:rPr lang="en-US" sz="1400" i="1" dirty="0" err="1">
                <a:solidFill>
                  <a:schemeClr val="tx1"/>
                </a:solidFill>
              </a:rPr>
              <a:t>Dashasutra</a:t>
            </a:r>
            <a:r>
              <a:rPr lang="en-US" sz="1400" dirty="0">
                <a:solidFill>
                  <a:schemeClr val="tx1"/>
                </a:solidFill>
              </a:rPr>
              <a:t> was issued by </a:t>
            </a:r>
            <a:r>
              <a:rPr lang="en-US" sz="1400" dirty="0" err="1">
                <a:solidFill>
                  <a:schemeClr val="tx1"/>
                </a:solidFill>
              </a:rPr>
              <a:t>MoRD</a:t>
            </a:r>
            <a:r>
              <a:rPr lang="en-US" sz="1400" dirty="0">
                <a:solidFill>
                  <a:schemeClr val="tx1"/>
                </a:solidFill>
              </a:rPr>
              <a:t> </a:t>
            </a:r>
            <a:r>
              <a:rPr lang="en-US" sz="1400" b="1" dirty="0">
                <a:solidFill>
                  <a:schemeClr val="tx1"/>
                </a:solidFill>
              </a:rPr>
              <a:t>(link 1 below </a:t>
            </a:r>
            <a:r>
              <a:rPr lang="en-US" sz="1400" dirty="0" smtClean="0">
                <a:solidFill>
                  <a:schemeClr val="tx1"/>
                </a:solidFill>
              </a:rPr>
              <a:t>to </a:t>
            </a:r>
            <a:r>
              <a:rPr lang="en-US" sz="1400" dirty="0">
                <a:solidFill>
                  <a:schemeClr val="tx1"/>
                </a:solidFill>
              </a:rPr>
              <a:t>all States, which mandated that SHGs and VOs were to address and discuss issues relating to health and nutrition at every meeting. </a:t>
            </a:r>
          </a:p>
        </p:txBody>
      </p:sp>
      <p:sp>
        <p:nvSpPr>
          <p:cNvPr id="12" name="Rounded Rectangular Callout 11"/>
          <p:cNvSpPr/>
          <p:nvPr/>
        </p:nvSpPr>
        <p:spPr>
          <a:xfrm>
            <a:off x="5706163" y="2379659"/>
            <a:ext cx="5853545" cy="738503"/>
          </a:xfrm>
          <a:prstGeom prst="wedgeRoundRectCallou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solidFill>
                  <a:schemeClr val="tx1"/>
                </a:solidFill>
              </a:rPr>
              <a:t>In 2017, a </a:t>
            </a:r>
            <a:r>
              <a:rPr lang="en-US" sz="1400" dirty="0">
                <a:solidFill>
                  <a:schemeClr val="tx1"/>
                </a:solidFill>
              </a:rPr>
              <a:t>Master Circular on FNHW </a:t>
            </a:r>
            <a:r>
              <a:rPr lang="en-US" sz="1400" b="1" dirty="0">
                <a:solidFill>
                  <a:schemeClr val="tx1"/>
                </a:solidFill>
              </a:rPr>
              <a:t>(link </a:t>
            </a:r>
            <a:r>
              <a:rPr lang="en-US" sz="1400" b="1" dirty="0" smtClean="0">
                <a:solidFill>
                  <a:schemeClr val="tx1"/>
                </a:solidFill>
              </a:rPr>
              <a:t>2 below</a:t>
            </a:r>
            <a:r>
              <a:rPr lang="en-US" sz="1400" b="1" dirty="0">
                <a:solidFill>
                  <a:schemeClr val="tx1"/>
                </a:solidFill>
              </a:rPr>
              <a:t>) </a:t>
            </a:r>
            <a:r>
              <a:rPr lang="en-US" sz="1400" dirty="0">
                <a:solidFill>
                  <a:schemeClr val="tx1"/>
                </a:solidFill>
              </a:rPr>
              <a:t>was issued to all States outlining the interventions and </a:t>
            </a:r>
            <a:r>
              <a:rPr lang="en-IN" sz="1400" dirty="0">
                <a:solidFill>
                  <a:schemeClr val="tx1"/>
                </a:solidFill>
              </a:rPr>
              <a:t>suggested modes of </a:t>
            </a:r>
            <a:r>
              <a:rPr lang="en-IN" sz="1400" dirty="0" smtClean="0">
                <a:solidFill>
                  <a:schemeClr val="tx1"/>
                </a:solidFill>
              </a:rPr>
              <a:t>implementation.</a:t>
            </a:r>
          </a:p>
        </p:txBody>
      </p:sp>
      <p:sp>
        <p:nvSpPr>
          <p:cNvPr id="7" name="Right Arrow 6"/>
          <p:cNvSpPr/>
          <p:nvPr/>
        </p:nvSpPr>
        <p:spPr>
          <a:xfrm>
            <a:off x="3751384" y="3260975"/>
            <a:ext cx="1336431" cy="340995"/>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ular Callout 12"/>
          <p:cNvSpPr/>
          <p:nvPr/>
        </p:nvSpPr>
        <p:spPr>
          <a:xfrm>
            <a:off x="5683828" y="3304257"/>
            <a:ext cx="5853544" cy="850932"/>
          </a:xfrm>
          <a:prstGeom prst="wedgeRoundRectCallou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solidFill>
                  <a:schemeClr val="tx1"/>
                </a:solidFill>
              </a:rPr>
              <a:t>In </a:t>
            </a:r>
            <a:r>
              <a:rPr lang="en-US" sz="1400" dirty="0">
                <a:solidFill>
                  <a:schemeClr val="tx1"/>
                </a:solidFill>
              </a:rPr>
              <a:t>2018, Joint advisory </a:t>
            </a:r>
            <a:r>
              <a:rPr lang="en-US" sz="1400" dirty="0" smtClean="0">
                <a:solidFill>
                  <a:schemeClr val="tx1"/>
                </a:solidFill>
              </a:rPr>
              <a:t>by </a:t>
            </a:r>
            <a:r>
              <a:rPr lang="en-US" sz="1400" dirty="0" err="1" smtClean="0">
                <a:solidFill>
                  <a:schemeClr val="tx1"/>
                </a:solidFill>
              </a:rPr>
              <a:t>MoWCD</a:t>
            </a:r>
            <a:r>
              <a:rPr lang="en-US" sz="1400" dirty="0">
                <a:solidFill>
                  <a:schemeClr val="tx1"/>
                </a:solidFill>
              </a:rPr>
              <a:t>, </a:t>
            </a:r>
            <a:r>
              <a:rPr lang="en-US" sz="1400" dirty="0" err="1">
                <a:solidFill>
                  <a:schemeClr val="tx1"/>
                </a:solidFill>
              </a:rPr>
              <a:t>MoRD</a:t>
            </a:r>
            <a:r>
              <a:rPr lang="en-US" sz="1400" dirty="0">
                <a:solidFill>
                  <a:schemeClr val="tx1"/>
                </a:solidFill>
              </a:rPr>
              <a:t> and </a:t>
            </a:r>
            <a:r>
              <a:rPr lang="en-US" sz="1400" dirty="0" err="1">
                <a:solidFill>
                  <a:schemeClr val="tx1"/>
                </a:solidFill>
              </a:rPr>
              <a:t>MoHFW</a:t>
            </a:r>
            <a:r>
              <a:rPr lang="en-US" sz="1400" dirty="0">
                <a:solidFill>
                  <a:schemeClr val="tx1"/>
                </a:solidFill>
              </a:rPr>
              <a:t> </a:t>
            </a:r>
            <a:r>
              <a:rPr lang="en-US" sz="1400" b="1" dirty="0">
                <a:solidFill>
                  <a:schemeClr val="tx1"/>
                </a:solidFill>
              </a:rPr>
              <a:t>(link 3</a:t>
            </a:r>
            <a:r>
              <a:rPr lang="en-US" sz="1400" b="1" dirty="0" smtClean="0">
                <a:solidFill>
                  <a:schemeClr val="tx1"/>
                </a:solidFill>
              </a:rPr>
              <a:t> below) </a:t>
            </a:r>
            <a:r>
              <a:rPr lang="en-US" sz="1400" dirty="0" smtClean="0">
                <a:solidFill>
                  <a:schemeClr val="tx1"/>
                </a:solidFill>
              </a:rPr>
              <a:t>was </a:t>
            </a:r>
            <a:r>
              <a:rPr lang="en-US" sz="1400" dirty="0">
                <a:solidFill>
                  <a:schemeClr val="tx1"/>
                </a:solidFill>
              </a:rPr>
              <a:t>issued indicating modalities of convergence and roles of functionaries of all the three departments to improve nutritional </a:t>
            </a:r>
            <a:r>
              <a:rPr lang="en-US" sz="1400" dirty="0" smtClean="0">
                <a:solidFill>
                  <a:schemeClr val="tx1"/>
                </a:solidFill>
              </a:rPr>
              <a:t>outcomes.</a:t>
            </a:r>
            <a:endParaRPr lang="en-IN" sz="1400" dirty="0">
              <a:solidFill>
                <a:schemeClr val="tx1"/>
              </a:solidFill>
            </a:endParaRPr>
          </a:p>
        </p:txBody>
      </p:sp>
      <p:sp>
        <p:nvSpPr>
          <p:cNvPr id="14" name="Rounded Rectangular Callout 13"/>
          <p:cNvSpPr/>
          <p:nvPr/>
        </p:nvSpPr>
        <p:spPr>
          <a:xfrm>
            <a:off x="5683828" y="4394756"/>
            <a:ext cx="5853544" cy="596589"/>
          </a:xfrm>
          <a:prstGeom prst="wedgeRoundRectCallou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solidFill>
                  <a:schemeClr val="tx1"/>
                </a:solidFill>
              </a:rPr>
              <a:t>In 2020, an advisory by </a:t>
            </a:r>
            <a:r>
              <a:rPr lang="en-US" sz="1400" dirty="0" err="1" smtClean="0">
                <a:solidFill>
                  <a:schemeClr val="tx1"/>
                </a:solidFill>
              </a:rPr>
              <a:t>MoRD</a:t>
            </a:r>
            <a:r>
              <a:rPr lang="en-US" sz="1400" dirty="0" smtClean="0">
                <a:solidFill>
                  <a:schemeClr val="tx1"/>
                </a:solidFill>
              </a:rPr>
              <a:t> was shared on SBCC approaches to be adopted under FNHW component of DAY-NRLM </a:t>
            </a:r>
            <a:r>
              <a:rPr lang="en-US" sz="1400" b="1" dirty="0">
                <a:solidFill>
                  <a:schemeClr val="tx1"/>
                </a:solidFill>
              </a:rPr>
              <a:t>(link </a:t>
            </a:r>
            <a:r>
              <a:rPr lang="en-US" sz="1400" b="1" dirty="0" smtClean="0">
                <a:solidFill>
                  <a:schemeClr val="tx1"/>
                </a:solidFill>
              </a:rPr>
              <a:t>4 </a:t>
            </a:r>
            <a:r>
              <a:rPr lang="en-US" sz="1400" b="1" dirty="0">
                <a:solidFill>
                  <a:schemeClr val="tx1"/>
                </a:solidFill>
              </a:rPr>
              <a:t>below) </a:t>
            </a:r>
            <a:endParaRPr lang="en-US" sz="1400" dirty="0">
              <a:solidFill>
                <a:schemeClr val="tx1"/>
              </a:solidFill>
            </a:endParaRPr>
          </a:p>
        </p:txBody>
      </p:sp>
      <p:sp>
        <p:nvSpPr>
          <p:cNvPr id="16" name="Rounded Rectangular Callout 15"/>
          <p:cNvSpPr/>
          <p:nvPr/>
        </p:nvSpPr>
        <p:spPr>
          <a:xfrm>
            <a:off x="5683828" y="5229872"/>
            <a:ext cx="5853544" cy="850932"/>
          </a:xfrm>
          <a:prstGeom prst="wedgeRoundRectCallou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In 2020, an advisory by </a:t>
            </a:r>
            <a:r>
              <a:rPr lang="en-US" sz="1400" dirty="0" err="1">
                <a:solidFill>
                  <a:schemeClr val="tx1"/>
                </a:solidFill>
              </a:rPr>
              <a:t>MoRD</a:t>
            </a:r>
            <a:r>
              <a:rPr lang="en-US" sz="1400" dirty="0">
                <a:solidFill>
                  <a:schemeClr val="tx1"/>
                </a:solidFill>
              </a:rPr>
              <a:t> was shared guiding the development of State FNHW Operational Strategy and functions of SRLM staff and cadres across administrative levels to deliver FNHW interventions was released. </a:t>
            </a:r>
          </a:p>
        </p:txBody>
      </p:sp>
      <p:sp>
        <p:nvSpPr>
          <p:cNvPr id="15" name="Rectangle 14"/>
          <p:cNvSpPr/>
          <p:nvPr/>
        </p:nvSpPr>
        <p:spPr>
          <a:xfrm>
            <a:off x="838200" y="393270"/>
            <a:ext cx="7162800"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199" y="484189"/>
            <a:ext cx="9901646" cy="598668"/>
          </a:xfrm>
        </p:spPr>
        <p:txBody>
          <a:bodyPr vert="horz" lIns="91440" tIns="45720" rIns="91440" bIns="45720" rtlCol="0" anchor="ctr">
            <a:normAutofit/>
          </a:bodyPr>
          <a:lstStyle/>
          <a:p>
            <a:r>
              <a:rPr lang="en-US" sz="3200" b="1" dirty="0" smtClean="0">
                <a:solidFill>
                  <a:schemeClr val="bg1"/>
                </a:solidFill>
              </a:rPr>
              <a:t>Advisories on FNHW </a:t>
            </a:r>
            <a:r>
              <a:rPr lang="en-US" sz="3200" b="1" dirty="0">
                <a:solidFill>
                  <a:schemeClr val="bg1"/>
                </a:solidFill>
              </a:rPr>
              <a:t>integration</a:t>
            </a:r>
            <a:endParaRPr lang="en-IN" sz="3200" b="1" dirty="0">
              <a:solidFill>
                <a:schemeClr val="bg1"/>
              </a:solidFill>
            </a:endParaRPr>
          </a:p>
        </p:txBody>
      </p:sp>
    </p:spTree>
    <p:extLst>
      <p:ext uri="{BB962C8B-B14F-4D97-AF65-F5344CB8AC3E}">
        <p14:creationId xmlns:p14="http://schemas.microsoft.com/office/powerpoint/2010/main" val="142874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a:spLocks noGrp="1"/>
          </p:cNvSpPr>
          <p:nvPr>
            <p:ph type="title"/>
          </p:nvPr>
        </p:nvSpPr>
        <p:spPr>
          <a:xfrm>
            <a:off x="889887" y="323557"/>
            <a:ext cx="5834471" cy="695328"/>
          </a:xfrm>
        </p:spPr>
        <p:style>
          <a:lnRef idx="0">
            <a:schemeClr val="accent6"/>
          </a:lnRef>
          <a:fillRef idx="3">
            <a:schemeClr val="accent6"/>
          </a:fillRef>
          <a:effectRef idx="3">
            <a:schemeClr val="accent6"/>
          </a:effectRef>
          <a:fontRef idx="minor">
            <a:schemeClr val="lt1"/>
          </a:fontRef>
        </p:style>
        <p:txBody>
          <a:bodyPr rtlCol="0" anchor="ctr">
            <a:normAutofit/>
          </a:bodyPr>
          <a:lstStyle/>
          <a:p>
            <a:pPr algn="ctr"/>
            <a:r>
              <a:rPr lang="en-US" sz="2800" b="1" i="1" dirty="0" err="1">
                <a:solidFill>
                  <a:schemeClr val="bg1"/>
                </a:solidFill>
                <a:latin typeface="+mj-lt"/>
                <a:ea typeface="+mj-ea"/>
                <a:cs typeface="+mj-cs"/>
              </a:rPr>
              <a:t>Dashasutra</a:t>
            </a:r>
            <a:r>
              <a:rPr lang="en-US" sz="2800" b="1" dirty="0">
                <a:solidFill>
                  <a:schemeClr val="bg1"/>
                </a:solidFill>
                <a:latin typeface="+mj-lt"/>
                <a:ea typeface="+mj-ea"/>
                <a:cs typeface="+mj-cs"/>
              </a:rPr>
              <a:t> Strategy- 2016</a:t>
            </a:r>
          </a:p>
        </p:txBody>
      </p:sp>
      <p:sp>
        <p:nvSpPr>
          <p:cNvPr id="4" name="Slide Number Placeholder 3"/>
          <p:cNvSpPr>
            <a:spLocks noGrp="1"/>
          </p:cNvSpPr>
          <p:nvPr>
            <p:ph type="sldNum" sz="quarter" idx="12"/>
          </p:nvPr>
        </p:nvSpPr>
        <p:spPr/>
        <p:txBody>
          <a:bodyPr/>
          <a:lstStyle/>
          <a:p>
            <a:fld id="{51422E5A-0D69-45F0-8F0D-492D47CA7310}" type="slidenum">
              <a:rPr lang="en-US" smtClean="0"/>
              <a:t>8</a:t>
            </a:fld>
            <a:endParaRPr lang="en-US"/>
          </a:p>
        </p:txBody>
      </p:sp>
      <p:sp>
        <p:nvSpPr>
          <p:cNvPr id="15" name="TextBox 14">
            <a:extLst>
              <a:ext uri="{FF2B5EF4-FFF2-40B4-BE49-F238E27FC236}">
                <a16:creationId xmlns:a16="http://schemas.microsoft.com/office/drawing/2014/main" id="{80ECD105-03DA-4AE5-B254-B25A502110D5}"/>
              </a:ext>
            </a:extLst>
          </p:cNvPr>
          <p:cNvSpPr txBox="1"/>
          <p:nvPr/>
        </p:nvSpPr>
        <p:spPr>
          <a:xfrm>
            <a:off x="752248" y="1220598"/>
            <a:ext cx="10416495" cy="461665"/>
          </a:xfrm>
          <a:prstGeom prst="rect">
            <a:avLst/>
          </a:prstGeom>
          <a:noFill/>
        </p:spPr>
        <p:txBody>
          <a:bodyPr wrap="square" rtlCol="0">
            <a:spAutoFit/>
          </a:bodyPr>
          <a:lstStyle/>
          <a:p>
            <a:r>
              <a:rPr lang="en-US" sz="2400" dirty="0"/>
              <a:t>Integrating livelihoods and social development for holistic growth of communities</a:t>
            </a:r>
          </a:p>
        </p:txBody>
      </p:sp>
      <p:pic>
        <p:nvPicPr>
          <p:cNvPr id="5" name="Picture 4"/>
          <p:cNvPicPr>
            <a:picLocks noChangeAspect="1"/>
          </p:cNvPicPr>
          <p:nvPr/>
        </p:nvPicPr>
        <p:blipFill>
          <a:blip r:embed="rId2"/>
          <a:stretch>
            <a:fillRect/>
          </a:stretch>
        </p:blipFill>
        <p:spPr>
          <a:xfrm>
            <a:off x="889887" y="1883976"/>
            <a:ext cx="5163705" cy="44049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ounded Rectangle 1"/>
          <p:cNvSpPr/>
          <p:nvPr/>
        </p:nvSpPr>
        <p:spPr>
          <a:xfrm>
            <a:off x="8095610" y="1866985"/>
            <a:ext cx="2784763" cy="1631853"/>
          </a:xfrm>
          <a:prstGeom prst="roundRect">
            <a:avLst/>
          </a:prstGeom>
          <a:solidFill>
            <a:schemeClr val="tx2">
              <a:lumMod val="20000"/>
              <a:lumOff val="8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tx1"/>
                </a:solidFill>
              </a:rPr>
              <a:t>Micro-credit and financing</a:t>
            </a:r>
            <a:endParaRPr lang="en-IN" dirty="0">
              <a:solidFill>
                <a:schemeClr val="tx1"/>
              </a:solidFill>
            </a:endParaRPr>
          </a:p>
        </p:txBody>
      </p:sp>
      <p:sp>
        <p:nvSpPr>
          <p:cNvPr id="7" name="Rounded Rectangle 6"/>
          <p:cNvSpPr/>
          <p:nvPr/>
        </p:nvSpPr>
        <p:spPr>
          <a:xfrm>
            <a:off x="8164883" y="4915010"/>
            <a:ext cx="2784763" cy="1465331"/>
          </a:xfrm>
          <a:prstGeom prst="roundRect">
            <a:avLst/>
          </a:prstGeom>
          <a:solidFill>
            <a:schemeClr val="accent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rPr>
              <a:t>Including social development - Food, Nutrition, Health and WASH, Gender etc.</a:t>
            </a:r>
            <a:endParaRPr lang="en-IN" dirty="0">
              <a:solidFill>
                <a:schemeClr val="tx1"/>
              </a:solidFill>
            </a:endParaRPr>
          </a:p>
        </p:txBody>
      </p:sp>
      <p:sp>
        <p:nvSpPr>
          <p:cNvPr id="3" name="Down Arrow 2"/>
          <p:cNvSpPr/>
          <p:nvPr/>
        </p:nvSpPr>
        <p:spPr>
          <a:xfrm>
            <a:off x="9332127" y="3925616"/>
            <a:ext cx="450273" cy="562616"/>
          </a:xfrm>
          <a:prstGeom prst="downArrow">
            <a:avLst/>
          </a:prstGeom>
          <a:solidFill>
            <a:schemeClr val="accent1">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64315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E61C19-BA34-4244-B3AC-B1DB9D792C31}"/>
              </a:ext>
            </a:extLst>
          </p:cNvPr>
          <p:cNvSpPr txBox="1"/>
          <p:nvPr/>
        </p:nvSpPr>
        <p:spPr>
          <a:xfrm>
            <a:off x="734291" y="1676460"/>
            <a:ext cx="11208328" cy="5016758"/>
          </a:xfrm>
          <a:prstGeom prst="rect">
            <a:avLst/>
          </a:prstGeom>
          <a:noFill/>
        </p:spPr>
        <p:txBody>
          <a:bodyPr wrap="square" rtlCol="0">
            <a:spAutoFit/>
          </a:bodyPr>
          <a:lstStyle/>
          <a:p>
            <a:pPr marL="342900" lvl="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Include social issues (including issues pertaining to Food, Nutrition, Health &amp; WASH) that affect members as part of meeting agenda  </a:t>
            </a:r>
          </a:p>
          <a:p>
            <a:pPr marL="342900" lvl="0" indent="-342900" algn="just">
              <a:spcBef>
                <a:spcPct val="0"/>
              </a:spcBef>
              <a:buFont typeface="Wingdings" panose="05000000000000000000" pitchFamily="2" charset="2"/>
              <a:buChar char="§"/>
              <a:defRPr/>
            </a:pPr>
            <a:endParaRPr lang="en-IN" sz="2000" dirty="0">
              <a:solidFill>
                <a:schemeClr val="tx1">
                  <a:lumMod val="95000"/>
                  <a:lumOff val="5000"/>
                </a:schemeClr>
              </a:solidFill>
              <a:latin typeface="Calibri" pitchFamily="34" charset="0"/>
              <a:cs typeface="Calibri" pitchFamily="34" charset="0"/>
            </a:endParaRPr>
          </a:p>
          <a:p>
            <a:pPr marL="34290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Meetings should act as platform for discussion on health issues along with line agencies &amp; PRI, invite ASHA &amp; Anganwadi worker to their weekly meeting &amp; benefit from their advice </a:t>
            </a:r>
          </a:p>
          <a:p>
            <a:pPr marL="342900" lvl="0" indent="-342900" algn="just">
              <a:spcBef>
                <a:spcPct val="0"/>
              </a:spcBef>
              <a:buFont typeface="Wingdings" panose="05000000000000000000" pitchFamily="2" charset="2"/>
              <a:buChar char="§"/>
              <a:defRPr/>
            </a:pPr>
            <a:endParaRPr lang="en-IN" sz="2000" dirty="0">
              <a:solidFill>
                <a:schemeClr val="tx1">
                  <a:lumMod val="95000"/>
                  <a:lumOff val="5000"/>
                </a:schemeClr>
              </a:solidFill>
              <a:latin typeface="Calibri" pitchFamily="34" charset="0"/>
              <a:cs typeface="Calibri" pitchFamily="34" charset="0"/>
            </a:endParaRPr>
          </a:p>
          <a:p>
            <a:pPr marL="342900" lvl="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Discuss  malnutrition issues of women &amp; children, pregnant &amp; lactating mothers &amp; facilitate their access to supplementary nutrition, healthcare &amp; other entitlements </a:t>
            </a:r>
          </a:p>
          <a:p>
            <a:pPr marL="342900" lvl="0" indent="-342900" algn="just">
              <a:spcBef>
                <a:spcPct val="0"/>
              </a:spcBef>
              <a:buFont typeface="Wingdings" panose="05000000000000000000" pitchFamily="2" charset="2"/>
              <a:buChar char="§"/>
              <a:defRPr/>
            </a:pPr>
            <a:endParaRPr lang="en-IN" sz="2000" dirty="0">
              <a:solidFill>
                <a:schemeClr val="tx1">
                  <a:lumMod val="95000"/>
                  <a:lumOff val="5000"/>
                </a:schemeClr>
              </a:solidFill>
              <a:latin typeface="Calibri" pitchFamily="34" charset="0"/>
              <a:cs typeface="Calibri" pitchFamily="34" charset="0"/>
            </a:endParaRPr>
          </a:p>
          <a:p>
            <a:pPr marL="34290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Every meeting should start with all members with washing hands</a:t>
            </a:r>
          </a:p>
          <a:p>
            <a:pPr marL="342900" indent="-342900" algn="just">
              <a:spcBef>
                <a:spcPct val="0"/>
              </a:spcBef>
              <a:buFont typeface="Wingdings" panose="05000000000000000000" pitchFamily="2" charset="2"/>
              <a:buChar char="§"/>
              <a:defRPr/>
            </a:pPr>
            <a:endParaRPr lang="en-IN" sz="2000" dirty="0">
              <a:solidFill>
                <a:schemeClr val="tx1">
                  <a:lumMod val="95000"/>
                  <a:lumOff val="5000"/>
                </a:schemeClr>
              </a:solidFill>
              <a:latin typeface="Calibri" pitchFamily="34" charset="0"/>
              <a:cs typeface="Calibri" pitchFamily="34" charset="0"/>
            </a:endParaRPr>
          </a:p>
          <a:p>
            <a:pPr marL="342900" lvl="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Discuss promotion of personal hygiene, food hygiene &amp; prevention of open defecation </a:t>
            </a:r>
          </a:p>
          <a:p>
            <a:pPr marL="342900" lvl="0" indent="-342900" algn="just">
              <a:spcBef>
                <a:spcPct val="0"/>
              </a:spcBef>
              <a:buFont typeface="Wingdings" panose="05000000000000000000" pitchFamily="2" charset="2"/>
              <a:buChar char="§"/>
              <a:defRPr/>
            </a:pPr>
            <a:endParaRPr lang="en-IN" sz="2000" dirty="0">
              <a:solidFill>
                <a:schemeClr val="tx1">
                  <a:lumMod val="95000"/>
                  <a:lumOff val="5000"/>
                </a:schemeClr>
              </a:solidFill>
              <a:latin typeface="Calibri" pitchFamily="34" charset="0"/>
              <a:cs typeface="Calibri" pitchFamily="34" charset="0"/>
            </a:endParaRPr>
          </a:p>
          <a:p>
            <a:pPr marL="342900" lvl="0" indent="-342900" algn="just">
              <a:spcBef>
                <a:spcPct val="0"/>
              </a:spcBef>
              <a:buFont typeface="Wingdings" panose="05000000000000000000" pitchFamily="2" charset="2"/>
              <a:buChar char="§"/>
              <a:defRPr/>
            </a:pPr>
            <a:r>
              <a:rPr lang="en-IN" sz="2000" dirty="0">
                <a:solidFill>
                  <a:schemeClr val="tx1">
                    <a:lumMod val="95000"/>
                    <a:lumOff val="5000"/>
                  </a:schemeClr>
                </a:solidFill>
                <a:latin typeface="Calibri" pitchFamily="34" charset="0"/>
                <a:cs typeface="Calibri" pitchFamily="34" charset="0"/>
              </a:rPr>
              <a:t>Each member should ensure that an individual sanitary toilet is built &amp; used by all members of the household </a:t>
            </a:r>
          </a:p>
          <a:p>
            <a:pPr lvl="0" algn="just">
              <a:spcBef>
                <a:spcPct val="0"/>
              </a:spcBef>
              <a:defRPr/>
            </a:pPr>
            <a:endParaRPr lang="en-IN" sz="2000" dirty="0">
              <a:solidFill>
                <a:schemeClr val="tx1">
                  <a:lumMod val="95000"/>
                  <a:lumOff val="5000"/>
                </a:schemeClr>
              </a:solidFill>
              <a:latin typeface="Calibri" pitchFamily="34" charset="0"/>
              <a:cs typeface="Calibri" pitchFamily="34" charset="0"/>
            </a:endParaRPr>
          </a:p>
        </p:txBody>
      </p:sp>
      <p:sp>
        <p:nvSpPr>
          <p:cNvPr id="5" name="Rectangle 4"/>
          <p:cNvSpPr/>
          <p:nvPr/>
        </p:nvSpPr>
        <p:spPr>
          <a:xfrm>
            <a:off x="667096" y="365125"/>
            <a:ext cx="9986926" cy="798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bg1"/>
                </a:solidFill>
              </a:rPr>
              <a:t>FNHW: Under </a:t>
            </a:r>
            <a:r>
              <a:rPr lang="en-US" sz="3200" b="1" i="1" dirty="0" err="1">
                <a:solidFill>
                  <a:schemeClr val="bg1"/>
                </a:solidFill>
              </a:rPr>
              <a:t>Dashasutra</a:t>
            </a:r>
            <a:r>
              <a:rPr lang="en-US" sz="3200" b="1" i="1" dirty="0">
                <a:solidFill>
                  <a:schemeClr val="bg1"/>
                </a:solidFill>
              </a:rPr>
              <a:t> </a:t>
            </a:r>
            <a:r>
              <a:rPr lang="en-US" sz="3200" b="1" dirty="0">
                <a:solidFill>
                  <a:schemeClr val="bg1"/>
                </a:solidFill>
              </a:rPr>
              <a:t>SHGs are required to:</a:t>
            </a:r>
            <a:endParaRPr lang="en-IN" dirty="0"/>
          </a:p>
        </p:txBody>
      </p:sp>
    </p:spTree>
    <p:extLst>
      <p:ext uri="{BB962C8B-B14F-4D97-AF65-F5344CB8AC3E}">
        <p14:creationId xmlns:p14="http://schemas.microsoft.com/office/powerpoint/2010/main" val="1871247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SLIDEVIEWED" val="309,27,Sample plan with timelin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39019</TotalTime>
  <Words>3665</Words>
  <Application>Microsoft Office PowerPoint</Application>
  <PresentationFormat>Widescreen</PresentationFormat>
  <Paragraphs>537</Paragraphs>
  <Slides>37</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Courier New</vt:lpstr>
      <vt:lpstr>FangSong</vt:lpstr>
      <vt:lpstr>Georgia</vt:lpstr>
      <vt:lpstr>Gill Sans MT</vt:lpstr>
      <vt:lpstr>Mangal</vt:lpstr>
      <vt:lpstr>Times New Roman</vt:lpstr>
      <vt:lpstr>Wingdings</vt:lpstr>
      <vt:lpstr>Wingdings 2</vt:lpstr>
      <vt:lpstr>1_Office Theme</vt:lpstr>
      <vt:lpstr>Integration of Food Nutrition Health and WASH (FNHW) in DAY-NRLM   Orientation of State Managers</vt:lpstr>
      <vt:lpstr>Contents</vt:lpstr>
      <vt:lpstr>Rationale for integrating FNHW</vt:lpstr>
      <vt:lpstr>  </vt:lpstr>
      <vt:lpstr>Conceptual pathways – How women's groups can change health and nutrition</vt:lpstr>
      <vt:lpstr>PowerPoint Presentation</vt:lpstr>
      <vt:lpstr>Advisories on FNHW integration</vt:lpstr>
      <vt:lpstr>Dashasutra Strategy- 2016</vt:lpstr>
      <vt:lpstr>PowerPoint Presentation</vt:lpstr>
      <vt:lpstr> </vt:lpstr>
      <vt:lpstr>FNHW Focus Areas</vt:lpstr>
      <vt:lpstr>Theory of Change for FNHW integration within DAY-NRLM</vt:lpstr>
      <vt:lpstr>PowerPoint Presentation</vt:lpstr>
      <vt:lpstr>PowerPoint Presentation</vt:lpstr>
      <vt:lpstr>PowerPoint Presentation</vt:lpstr>
      <vt:lpstr>Suggested Cascade for FNHW Capacity Building </vt:lpstr>
      <vt:lpstr>Resources available for orientation and building capacity of state, district, block level and other cadres  </vt:lpstr>
      <vt:lpstr> Establishing the State FNHW MIS system</vt:lpstr>
      <vt:lpstr>PowerPoint Presentation</vt:lpstr>
      <vt:lpstr>PowerPoint Presentation</vt:lpstr>
      <vt:lpstr>Review FNHW activities</vt:lpstr>
      <vt:lpstr>PowerPoint Presentation</vt:lpstr>
      <vt:lpstr>PowerPoint Presentation</vt:lpstr>
      <vt:lpstr>Convergence with SRLM verticals and line departments</vt:lpstr>
      <vt:lpstr>Pillar 3 – Social Behavior Change Communication</vt:lpstr>
      <vt:lpstr>Approach for Behavior Change </vt:lpstr>
      <vt:lpstr>Multiple touch points are very effective</vt:lpstr>
      <vt:lpstr>Bringing Social Behavior Change in the Community</vt:lpstr>
      <vt:lpstr>Sample of materials developed to support FNHW integration</vt:lpstr>
      <vt:lpstr> Pillar 4 - FNHW Enterprise </vt:lpstr>
      <vt:lpstr>Facilitate promotion of FNHW enterprises </vt:lpstr>
      <vt:lpstr>PowerPoint Presentation</vt:lpstr>
      <vt:lpstr>Roles and Responsibilities of State Managers</vt:lpstr>
      <vt:lpstr>State FNHW Operational Strategy </vt:lpstr>
      <vt:lpstr>PowerPoint Presentation</vt:lpstr>
      <vt:lpstr>Reiterate with the FNHW core committee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Orientation  for  FNHW Integration</dc:title>
  <dc:creator>MONIKA CHAUHAN</dc:creator>
  <cp:lastModifiedBy>Monika Chauhan</cp:lastModifiedBy>
  <cp:revision>475</cp:revision>
  <dcterms:created xsi:type="dcterms:W3CDTF">2020-11-08T14:40:41Z</dcterms:created>
  <dcterms:modified xsi:type="dcterms:W3CDTF">2022-03-31T06:37:51Z</dcterms:modified>
</cp:coreProperties>
</file>